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4" r:id="rId4"/>
    <p:sldId id="294" r:id="rId5"/>
    <p:sldId id="285" r:id="rId6"/>
    <p:sldId id="263" r:id="rId7"/>
    <p:sldId id="265" r:id="rId8"/>
    <p:sldId id="267" r:id="rId9"/>
    <p:sldId id="269" r:id="rId10"/>
    <p:sldId id="295" r:id="rId11"/>
    <p:sldId id="271" r:id="rId12"/>
    <p:sldId id="273" r:id="rId13"/>
    <p:sldId id="296" r:id="rId14"/>
    <p:sldId id="297" r:id="rId15"/>
    <p:sldId id="299" r:id="rId16"/>
    <p:sldId id="301" r:id="rId17"/>
    <p:sldId id="283" r:id="rId18"/>
    <p:sldId id="286" r:id="rId19"/>
    <p:sldId id="287" r:id="rId20"/>
    <p:sldId id="289" r:id="rId21"/>
    <p:sldId id="290" r:id="rId22"/>
    <p:sldId id="291" r:id="rId23"/>
    <p:sldId id="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9209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230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33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022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588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115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95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462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83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313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995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2110-95EC-43DA-8050-2F60D0FA2AFC}" type="datetimeFigureOut">
              <a:rPr lang="en-IE" smtClean="0"/>
              <a:t>14/10/2014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F0217-B35B-46C9-B89E-32F96CA98F9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734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920880" cy="2160240"/>
          </a:xfrm>
        </p:spPr>
        <p:txBody>
          <a:bodyPr>
            <a:noAutofit/>
          </a:bodyPr>
          <a:lstStyle/>
          <a:p>
            <a:r>
              <a:rPr lang="en-GB" sz="4000" cap="none" dirty="0" smtClean="0"/>
              <a:t>Circular Letter 0062/2014 – </a:t>
            </a:r>
            <a:r>
              <a:rPr lang="en-GB" sz="3600" cap="none" dirty="0" smtClean="0"/>
              <a:t>Implementation Of Pension Arrangements For Part-time Employees As Outlined In Circular Letter 0025/2008</a:t>
            </a:r>
            <a:endParaRPr lang="en-IE" sz="36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4941168"/>
            <a:ext cx="6400800" cy="1752600"/>
          </a:xfrm>
        </p:spPr>
        <p:txBody>
          <a:bodyPr/>
          <a:lstStyle/>
          <a:p>
            <a:r>
              <a:rPr lang="en-GB" dirty="0" smtClean="0"/>
              <a:t>Gerald O’Driscoll</a:t>
            </a:r>
          </a:p>
          <a:p>
            <a:r>
              <a:rPr lang="en-GB" dirty="0" smtClean="0"/>
              <a:t>30 September, 2014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9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Examples</a:t>
            </a:r>
            <a:br>
              <a:rPr lang="en-GB" sz="2800" dirty="0" smtClean="0"/>
            </a:br>
            <a:r>
              <a:rPr lang="en-GB" sz="2800" dirty="0" smtClean="0"/>
              <a:t>Staff member earning €40,000 p.a. and working 3 days a week with FTE of .60</a:t>
            </a:r>
            <a:endParaRPr lang="en-IE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i="1" dirty="0" smtClean="0"/>
              <a:t>Contributions </a:t>
            </a:r>
            <a:endParaRPr lang="en-IE" b="1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smtClean="0"/>
              <a:t>Benefits 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2867000"/>
          </a:xfrm>
        </p:spPr>
        <p:txBody>
          <a:bodyPr/>
          <a:lstStyle/>
          <a:p>
            <a:pPr marL="137160" indent="0">
              <a:buNone/>
            </a:pPr>
            <a:r>
              <a:rPr lang="en-GB" dirty="0" smtClean="0"/>
              <a:t>        </a:t>
            </a:r>
            <a:endParaRPr lang="en-IE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99092876"/>
              </p:ext>
            </p:extLst>
          </p:nvPr>
        </p:nvGraphicFramePr>
        <p:xfrm>
          <a:off x="467544" y="2348880"/>
          <a:ext cx="338437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1224136"/>
                <a:gridCol w="1296143"/>
              </a:tblGrid>
              <a:tr h="39928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Full Integration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Pro Rata Integration </a:t>
                      </a:r>
                      <a:endParaRPr lang="en-IE" sz="1600" dirty="0"/>
                    </a:p>
                  </a:txBody>
                  <a:tcPr/>
                </a:tc>
              </a:tr>
              <a:tr h="39928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3.5% of net Pay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€0.00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€335.29</a:t>
                      </a:r>
                      <a:endParaRPr lang="en-IE" sz="1400" dirty="0"/>
                    </a:p>
                  </a:txBody>
                  <a:tcPr/>
                </a:tc>
              </a:tr>
              <a:tr h="39928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3% of Gross</a:t>
                      </a:r>
                      <a:r>
                        <a:rPr lang="en-GB" sz="1400" baseline="0" dirty="0" smtClean="0"/>
                        <a:t> Pay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€720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€720</a:t>
                      </a:r>
                      <a:endParaRPr lang="en-IE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67716"/>
              </p:ext>
            </p:extLst>
          </p:nvPr>
        </p:nvGraphicFramePr>
        <p:xfrm>
          <a:off x="4499992" y="2204864"/>
          <a:ext cx="4007769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  <a:gridCol w="1271465"/>
              </a:tblGrid>
              <a:tr h="51485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Method of Integration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Current method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Revised method 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Service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 years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24 years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Pensionable Remuneration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€24,000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€40,000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Less twice</a:t>
                      </a:r>
                      <a:r>
                        <a:rPr lang="en-GB" sz="1400" baseline="0" dirty="0" smtClean="0"/>
                        <a:t> SPC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€24,034.11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€24,034.11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Net Pensionable</a:t>
                      </a:r>
                      <a:r>
                        <a:rPr lang="en-GB" sz="1400" baseline="0" dirty="0" smtClean="0"/>
                        <a:t> Remuneration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€0.00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€15,965.89</a:t>
                      </a:r>
                      <a:endParaRPr lang="en-IE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Occupational Pension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€0.00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€4,789.77</a:t>
                      </a:r>
                      <a:endParaRPr lang="en-IE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16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Notes on Pro Rata Integration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GB" b="1" i="1" dirty="0" smtClean="0"/>
              <a:t>Job Sharers/Work Sharers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revised method of integration will not change the calculations of contributions due for job sharers (staff on 50/50 work </a:t>
            </a:r>
            <a:r>
              <a:rPr lang="en-GB" smtClean="0"/>
              <a:t>sharing agreement)</a:t>
            </a:r>
            <a:endParaRPr lang="en-GB" dirty="0" smtClean="0"/>
          </a:p>
          <a:p>
            <a:pPr marL="137160" indent="0">
              <a:buNone/>
            </a:pPr>
            <a:endParaRPr lang="en-GB" b="1" i="1" dirty="0" smtClean="0"/>
          </a:p>
          <a:p>
            <a:pPr marL="137160" indent="0">
              <a:buNone/>
            </a:pPr>
            <a:r>
              <a:rPr lang="en-GB" b="1" i="1" dirty="0" smtClean="0"/>
              <a:t>Officers/Non Officers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Common approach has been authorised to reckoning part-time service of officers and non officers</a:t>
            </a:r>
          </a:p>
        </p:txBody>
      </p:sp>
    </p:spTree>
    <p:extLst>
      <p:ext uri="{BB962C8B-B14F-4D97-AF65-F5344CB8AC3E}">
        <p14:creationId xmlns:p14="http://schemas.microsoft.com/office/powerpoint/2010/main" val="170811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Revised Integration Method</a:t>
            </a:r>
            <a:br>
              <a:rPr lang="en-GB" dirty="0" smtClean="0"/>
            </a:br>
            <a:r>
              <a:rPr lang="en-GB" dirty="0" smtClean="0"/>
              <a:t>	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48"/>
          </a:xfrm>
        </p:spPr>
        <p:txBody>
          <a:bodyPr>
            <a:normAutofit fontScale="85000" lnSpcReduction="20000"/>
          </a:bodyPr>
          <a:lstStyle/>
          <a:p>
            <a:pPr marL="137160" indent="0" algn="ctr">
              <a:buNone/>
            </a:pPr>
            <a:r>
              <a:rPr lang="en-GB" dirty="0" smtClean="0"/>
              <a:t>Method effective from 1 January, 2004 is:</a:t>
            </a:r>
          </a:p>
          <a:p>
            <a:pPr marL="137160" indent="0" algn="ctr">
              <a:buNone/>
            </a:pPr>
            <a:endParaRPr lang="en-GB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 smtClean="0"/>
              <a:t>1/200</a:t>
            </a:r>
            <a:r>
              <a:rPr lang="en-GB" baseline="30000" dirty="0" smtClean="0"/>
              <a:t>th</a:t>
            </a:r>
            <a:r>
              <a:rPr lang="en-GB" dirty="0" smtClean="0"/>
              <a:t> Pensionable pay up to and including </a:t>
            </a:r>
          </a:p>
          <a:p>
            <a:pPr marL="137160" indent="0" algn="ctr">
              <a:buNone/>
            </a:pPr>
            <a:r>
              <a:rPr lang="en-GB" dirty="0" smtClean="0"/>
              <a:t>3 1/3 times SPC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 smtClean="0"/>
              <a:t>Multiplied by the total number of years of reckonable service</a:t>
            </a:r>
          </a:p>
          <a:p>
            <a:pPr marL="137160" indent="0" algn="ctr">
              <a:buNone/>
            </a:pPr>
            <a:r>
              <a:rPr lang="en-GB" b="1" i="1" dirty="0" smtClean="0"/>
              <a:t>PLUS (where applicable)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 smtClean="0"/>
              <a:t>1/80</a:t>
            </a:r>
            <a:r>
              <a:rPr lang="en-GB" baseline="30000" dirty="0" smtClean="0"/>
              <a:t>th</a:t>
            </a:r>
            <a:r>
              <a:rPr lang="en-GB" dirty="0" smtClean="0"/>
              <a:t> of pensionable pay in excess of 3 1/3 times SPC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dirty="0" smtClean="0"/>
              <a:t>Multiplied by the total number of years of reckonable service</a:t>
            </a:r>
          </a:p>
          <a:p>
            <a:pPr marL="137160" indent="0" algn="ctr">
              <a:buNone/>
            </a:pPr>
            <a:r>
              <a:rPr lang="en-GB" dirty="0" smtClean="0"/>
              <a:t>*</a:t>
            </a:r>
            <a:r>
              <a:rPr lang="en-GB" sz="2400" i="1" dirty="0" smtClean="0"/>
              <a:t>Note 1: The same total number of years of reckonable service is used in both the above calculations</a:t>
            </a:r>
          </a:p>
          <a:p>
            <a:pPr marL="137160" indent="0" algn="ctr">
              <a:buNone/>
            </a:pPr>
            <a:r>
              <a:rPr lang="en-GB" sz="2400" i="1" dirty="0" smtClean="0"/>
              <a:t>*Note 2: It has been agreed that the multiplier of 3 1/3 times SPC to be used is 3.333333 i.e. 6 decimal places </a:t>
            </a:r>
          </a:p>
        </p:txBody>
      </p:sp>
    </p:spTree>
    <p:extLst>
      <p:ext uri="{BB962C8B-B14F-4D97-AF65-F5344CB8AC3E}">
        <p14:creationId xmlns:p14="http://schemas.microsoft.com/office/powerpoint/2010/main" val="2719768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Current Method of calculating Pension Contributions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/>
              <a:t>(Actual </a:t>
            </a:r>
            <a:r>
              <a:rPr lang="en-GB" sz="2000" dirty="0" smtClean="0"/>
              <a:t>Salary - 2 State Old </a:t>
            </a:r>
            <a:r>
              <a:rPr lang="en-GB" sz="2000" dirty="0" smtClean="0"/>
              <a:t>Pension) </a:t>
            </a:r>
            <a:r>
              <a:rPr lang="en-GB" sz="2000" dirty="0" smtClean="0"/>
              <a:t>x 3.5%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400" dirty="0" smtClean="0"/>
              <a:t>New Method of calculating Pension Contributions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 smtClean="0"/>
              <a:t>(Full </a:t>
            </a:r>
            <a:r>
              <a:rPr lang="en-GB" sz="2000" dirty="0" smtClean="0"/>
              <a:t>Salary - 2 State Old </a:t>
            </a:r>
            <a:r>
              <a:rPr lang="en-GB" sz="2000" dirty="0" smtClean="0"/>
              <a:t>Pension) </a:t>
            </a:r>
            <a:r>
              <a:rPr lang="en-GB" sz="2000" dirty="0" smtClean="0"/>
              <a:t>x 3.5% x Pay Multiplier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68929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/>
              <a:t>Employee works a 3 day week i.e. Pay Multiplier of 0.6 </a:t>
            </a:r>
            <a:br>
              <a:rPr lang="en-GB" sz="2000" b="1" dirty="0" smtClean="0"/>
            </a:br>
            <a:r>
              <a:rPr lang="en-GB" sz="2000" b="1" dirty="0" smtClean="0"/>
              <a:t>Full Salary is €50,000</a:t>
            </a:r>
            <a:br>
              <a:rPr lang="en-GB" sz="2000" b="1" dirty="0" smtClean="0"/>
            </a:br>
            <a:r>
              <a:rPr lang="en-GB" sz="2000" b="1" dirty="0" smtClean="0"/>
              <a:t>Actual Salary is €30,000</a:t>
            </a:r>
            <a:br>
              <a:rPr lang="en-GB" sz="2000" b="1" dirty="0" smtClean="0"/>
            </a:br>
            <a:r>
              <a:rPr lang="en-GB" sz="2000" b="1" dirty="0" smtClean="0"/>
              <a:t>State Pension is €230.30 per week</a:t>
            </a:r>
            <a:br>
              <a:rPr lang="en-GB" sz="2000" b="1" dirty="0" smtClean="0"/>
            </a:br>
            <a:r>
              <a:rPr lang="en-GB" sz="2000" b="1" dirty="0" smtClean="0"/>
              <a:t>2 x State Pension annualised is €24,034</a:t>
            </a:r>
            <a:br>
              <a:rPr lang="en-GB" sz="2000" b="1" dirty="0" smtClean="0"/>
            </a:b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Old Method of Calculation of Contributions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(€</a:t>
            </a:r>
            <a:r>
              <a:rPr lang="en-GB" sz="2000" dirty="0" smtClean="0"/>
              <a:t>30,000 - €</a:t>
            </a:r>
            <a:r>
              <a:rPr lang="en-GB" sz="2000" dirty="0" smtClean="0"/>
              <a:t>24,034) </a:t>
            </a:r>
            <a:r>
              <a:rPr lang="en-GB" sz="2000" dirty="0" smtClean="0"/>
              <a:t>= €5,966</a:t>
            </a:r>
          </a:p>
          <a:p>
            <a:pPr marL="0" indent="0">
              <a:buNone/>
            </a:pPr>
            <a:r>
              <a:rPr lang="en-GB" sz="2000" dirty="0" smtClean="0"/>
              <a:t>€5,966 x 3.5% = €208.81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New Method of Calculation of Contributions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(€</a:t>
            </a:r>
            <a:r>
              <a:rPr lang="en-GB" sz="2000" dirty="0" smtClean="0"/>
              <a:t>50,000 - €</a:t>
            </a:r>
            <a:r>
              <a:rPr lang="en-GB" sz="2000" dirty="0" smtClean="0"/>
              <a:t>24,034) </a:t>
            </a:r>
            <a:r>
              <a:rPr lang="en-GB" sz="2000" dirty="0" smtClean="0"/>
              <a:t>= €25,966</a:t>
            </a:r>
          </a:p>
          <a:p>
            <a:pPr marL="0" indent="0">
              <a:buNone/>
            </a:pPr>
            <a:r>
              <a:rPr lang="en-GB" sz="2000" dirty="0" smtClean="0"/>
              <a:t>(€</a:t>
            </a:r>
            <a:r>
              <a:rPr lang="en-GB" sz="2000" dirty="0" smtClean="0"/>
              <a:t>25,966 x 3.5</a:t>
            </a:r>
            <a:r>
              <a:rPr lang="en-GB" sz="2000" dirty="0" smtClean="0"/>
              <a:t>%) </a:t>
            </a:r>
            <a:r>
              <a:rPr lang="en-GB" sz="2000" dirty="0" smtClean="0"/>
              <a:t>= €908.81 x 0.6 = €545.28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Pension Contributions increase by €</a:t>
            </a:r>
            <a:r>
              <a:rPr lang="en-GB" sz="2000" dirty="0" smtClean="0"/>
              <a:t>336.48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801515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/>
              <a:t>Employee works a 3 day week i.e. Pay Multiplier of 0.6 </a:t>
            </a:r>
            <a:br>
              <a:rPr lang="en-GB" sz="2000" b="1" dirty="0" smtClean="0"/>
            </a:br>
            <a:r>
              <a:rPr lang="en-GB" sz="2000" b="1" dirty="0" smtClean="0"/>
              <a:t>Full Salary is €50,000</a:t>
            </a:r>
            <a:br>
              <a:rPr lang="en-GB" sz="2000" b="1" dirty="0" smtClean="0"/>
            </a:br>
            <a:r>
              <a:rPr lang="en-GB" sz="2000" b="1" dirty="0" smtClean="0"/>
              <a:t>Actual Salary is €30,000</a:t>
            </a:r>
            <a:br>
              <a:rPr lang="en-GB" sz="2000" b="1" dirty="0" smtClean="0"/>
            </a:br>
            <a:r>
              <a:rPr lang="en-GB" sz="2000" b="1" dirty="0" smtClean="0"/>
              <a:t>State Pension is €230.30 per week</a:t>
            </a:r>
            <a:br>
              <a:rPr lang="en-GB" sz="2000" b="1" dirty="0" smtClean="0"/>
            </a:br>
            <a:r>
              <a:rPr lang="en-GB" sz="2000" b="1" dirty="0" smtClean="0"/>
              <a:t>2 x State Pension annualised is €24,034</a:t>
            </a:r>
            <a:br>
              <a:rPr lang="en-GB" sz="2000" b="1" dirty="0" smtClean="0"/>
            </a:b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2093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 smtClean="0"/>
              <a:t>Pension Entitlements: Current Method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Actual Salary on retirement – 2 State Pension x Service (number of years completed) x 1/80 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Pension Entitlements: New Method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First 3.333333 of State  Pension x Actual Service x 1/200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PLUS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Balance of Salary x Actual Service x 1/80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43926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2074242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/>
              <a:t>Employee works a 3 day week i.e. Pay Multiplier of 0.6 </a:t>
            </a:r>
            <a:br>
              <a:rPr lang="en-GB" sz="2000" b="1" dirty="0" smtClean="0"/>
            </a:br>
            <a:r>
              <a:rPr lang="en-GB" sz="2000" b="1" dirty="0" smtClean="0"/>
              <a:t>Full Salary is €50,000</a:t>
            </a:r>
            <a:br>
              <a:rPr lang="en-GB" sz="2000" b="1" dirty="0" smtClean="0"/>
            </a:br>
            <a:r>
              <a:rPr lang="en-GB" sz="2000" b="1" dirty="0" smtClean="0"/>
              <a:t>Actual Salary is €30,000</a:t>
            </a:r>
            <a:br>
              <a:rPr lang="en-GB" sz="2000" b="1" dirty="0" smtClean="0"/>
            </a:br>
            <a:r>
              <a:rPr lang="en-GB" sz="2000" b="1" dirty="0" smtClean="0"/>
              <a:t>40 Years Service (Current Method)</a:t>
            </a:r>
            <a:br>
              <a:rPr lang="en-GB" sz="2000" b="1" dirty="0" smtClean="0"/>
            </a:br>
            <a:r>
              <a:rPr lang="en-GB" sz="2000" b="1" dirty="0" smtClean="0"/>
              <a:t>24 Years Service (New Method)</a:t>
            </a:r>
            <a:br>
              <a:rPr lang="en-GB" sz="2000" b="1" dirty="0" smtClean="0"/>
            </a:br>
            <a:r>
              <a:rPr lang="en-GB" sz="2000" b="1" dirty="0" smtClean="0"/>
              <a:t>State Pension is €230.30 per week</a:t>
            </a:r>
            <a:br>
              <a:rPr lang="en-GB" sz="2000" b="1" dirty="0" smtClean="0"/>
            </a:br>
            <a:r>
              <a:rPr lang="en-GB" sz="2000" b="1" dirty="0" smtClean="0"/>
              <a:t>2 x State Pension annualised is €24,034</a:t>
            </a:r>
            <a:br>
              <a:rPr lang="en-GB" sz="2000" b="1" dirty="0" smtClean="0"/>
            </a:br>
            <a:endParaRPr lang="en-IE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500" b="1" dirty="0" smtClean="0"/>
              <a:t>Pension Entitlements: Current Method </a:t>
            </a:r>
          </a:p>
          <a:p>
            <a:pPr marL="0" indent="0">
              <a:buNone/>
            </a:pPr>
            <a:endParaRPr lang="en-GB" sz="1500" dirty="0" smtClean="0"/>
          </a:p>
          <a:p>
            <a:pPr marL="0" indent="0">
              <a:buNone/>
            </a:pPr>
            <a:r>
              <a:rPr lang="en-GB" sz="1500" dirty="0" smtClean="0"/>
              <a:t>€30,000 – €24,034 x 40 x 1/80 = €2,983 Annual pension</a:t>
            </a:r>
          </a:p>
          <a:p>
            <a:pPr marL="0" indent="0">
              <a:buNone/>
            </a:pPr>
            <a:endParaRPr lang="en-GB" sz="1500" b="1" dirty="0"/>
          </a:p>
          <a:p>
            <a:pPr marL="0" indent="0">
              <a:buNone/>
            </a:pPr>
            <a:r>
              <a:rPr lang="en-GB" sz="1500" b="1" dirty="0" smtClean="0"/>
              <a:t>Pension Entitlements: New Method 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€40,056.84 x 24 x 1/200 = €4,806.72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b="1" dirty="0" smtClean="0"/>
              <a:t>PLUS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€9,943.16 x 24 x 1/80 = €2,982.94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Total New Pension €7,789.66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Difference €4,806.66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07924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Membership Options - General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Institute must provide information on the benefits and contributions under existing and revised arrangements to scheme members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 the case of part-time staff who are appointed to whole time positions after the date of the Circular the revised arrangements are automatically applied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Revised arrangement will not apply in any case where they are determent to the of the scheme member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Once the options are exercised they are irrevocable and cannot be amended</a:t>
            </a:r>
          </a:p>
          <a:p>
            <a:pPr marL="13716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4531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Crediting Part Time Service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n-GB" dirty="0" smtClean="0"/>
              <a:t>Part time service is credited on a pro rata basis to comparable whole-time service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u="sng" dirty="0" smtClean="0"/>
              <a:t>Academic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For service on or after 01.09.2001 attracting pro rata pay the comparable hours are </a:t>
            </a:r>
          </a:p>
          <a:p>
            <a:pPr marL="137160" indent="0">
              <a:buNone/>
            </a:pPr>
            <a:r>
              <a:rPr lang="en-GB" dirty="0"/>
              <a:t>	</a:t>
            </a:r>
            <a:r>
              <a:rPr lang="en-GB" dirty="0" smtClean="0"/>
              <a:t>560 – Lecturer</a:t>
            </a:r>
          </a:p>
          <a:p>
            <a:pPr marL="137160" indent="0">
              <a:buNone/>
            </a:pPr>
            <a:r>
              <a:rPr lang="en-GB" dirty="0"/>
              <a:t>	</a:t>
            </a:r>
            <a:r>
              <a:rPr lang="en-GB" dirty="0" smtClean="0"/>
              <a:t>630 – Assistant Lecturer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For service attracting pay at part time hourly paid rate (for extra attendance outside contracted hours) comparable hour (out of 630 hours) </a:t>
            </a:r>
          </a:p>
          <a:p>
            <a:pPr marL="137160" indent="0">
              <a:buNone/>
            </a:pPr>
            <a:r>
              <a:rPr lang="en-GB" u="sng" dirty="0" smtClean="0"/>
              <a:t>Non Academic Staff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Credited on a Pro Rata basis to comparable whole-time service </a:t>
            </a:r>
          </a:p>
          <a:p>
            <a:pPr marL="13716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0096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Preservation of Benefits and Refunds of Contributions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GB" dirty="0" smtClean="0"/>
              <a:t>Preservation of Benefits and Refunds of Contributions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Vesting period of 2 years required for preservation of benefits; calculated as follows:</a:t>
            </a:r>
          </a:p>
          <a:p>
            <a:pPr marL="651510" indent="-514350">
              <a:buAutoNum type="arabicParenBoth"/>
            </a:pPr>
            <a:r>
              <a:rPr lang="en-GB" dirty="0" smtClean="0"/>
              <a:t>Fixed term staff: contract dates equal 2 calendar years</a:t>
            </a:r>
          </a:p>
          <a:p>
            <a:pPr marL="651510" indent="-514350">
              <a:buAutoNum type="arabicParenBoth"/>
            </a:pPr>
            <a:r>
              <a:rPr lang="en-GB" dirty="0" smtClean="0"/>
              <a:t>Casual basis – ‘possible working days’ i.e. each day worked is counted as a whole days regardless of the number of hours worked e.g. for AL = 350 days (5 days X 35 X 2 weeks)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5824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Circular Letter 0025/2008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Affects all part time staff including job sharers and work sharers </a:t>
            </a:r>
          </a:p>
          <a:p>
            <a:r>
              <a:rPr lang="en-GB" dirty="0" smtClean="0"/>
              <a:t>Main differences:</a:t>
            </a:r>
          </a:p>
          <a:p>
            <a:pPr marL="137160" indent="0">
              <a:buNone/>
            </a:pPr>
            <a:r>
              <a:rPr lang="en-GB" dirty="0"/>
              <a:t> </a:t>
            </a:r>
            <a:r>
              <a:rPr lang="en-GB" dirty="0" smtClean="0"/>
              <a:t>      (a) Introduction of pro rata integration of 		benefits and contributions</a:t>
            </a:r>
          </a:p>
          <a:p>
            <a:pPr marL="137160" indent="0">
              <a:buNone/>
            </a:pPr>
            <a:r>
              <a:rPr lang="en-GB" dirty="0" smtClean="0"/>
              <a:t>      (b) Optional membership</a:t>
            </a:r>
          </a:p>
          <a:p>
            <a:pPr marL="137160" indent="0">
              <a:buNone/>
            </a:pPr>
            <a:r>
              <a:rPr lang="en-GB" dirty="0" smtClean="0"/>
              <a:t>      (c) Clarification on requirements for access 	   to the scheme</a:t>
            </a:r>
          </a:p>
          <a:p>
            <a:pPr marL="137160" indent="0">
              <a:buNone/>
            </a:pPr>
            <a:r>
              <a:rPr lang="en-GB" dirty="0" smtClean="0"/>
              <a:t>      (d) Changes to reckoning pre entry service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9572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GB" dirty="0" smtClean="0"/>
          </a:p>
          <a:p>
            <a:pPr marL="137160" indent="0">
              <a:buNone/>
            </a:pPr>
            <a:endParaRPr lang="en-GB" dirty="0"/>
          </a:p>
          <a:p>
            <a:pPr marL="137160" indent="0" algn="ctr">
              <a:buNone/>
            </a:pPr>
            <a:r>
              <a:rPr lang="en-GB" sz="4000" dirty="0" smtClean="0"/>
              <a:t>Circular Letter 0062/2014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602357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 of New Time Limits for Options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Circular Letter 0025/2008 and 0062/2014 with option form must be provided to all employees and former and retired employees who may qualify for application of Pro Rata Integration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Employee/former employee has 3 months from receipt to either </a:t>
            </a:r>
          </a:p>
          <a:p>
            <a:pPr marL="137160" indent="0">
              <a:buNone/>
            </a:pPr>
            <a:r>
              <a:rPr lang="en-GB" dirty="0"/>
              <a:t> </a:t>
            </a:r>
            <a:r>
              <a:rPr lang="en-GB" dirty="0" smtClean="0"/>
              <a:t>  	(1) Opt in </a:t>
            </a:r>
          </a:p>
          <a:p>
            <a:pPr marL="137160" indent="0">
              <a:buNone/>
            </a:pPr>
            <a:r>
              <a:rPr lang="en-GB" dirty="0"/>
              <a:t>	</a:t>
            </a:r>
            <a:r>
              <a:rPr lang="en-GB" dirty="0" smtClean="0"/>
              <a:t>(2)  Request a detailed calculation of current 			and revised arrangements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mtClean="0"/>
              <a:t>The Institute will </a:t>
            </a:r>
            <a:r>
              <a:rPr lang="en-GB" dirty="0" smtClean="0"/>
              <a:t>provide detailed calculation within 3 months of request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Employee/Former employee has 1 month from receipt to exercise option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Employee/former employee does not respond within time limits, original pension arrangement applies </a:t>
            </a:r>
          </a:p>
          <a:p>
            <a:pPr marL="13716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39241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Staff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endParaRPr lang="en-GB" dirty="0" smtClean="0"/>
          </a:p>
          <a:p>
            <a:pPr marL="137160" indent="0">
              <a:buNone/>
            </a:pPr>
            <a:r>
              <a:rPr lang="en-GB" dirty="0" smtClean="0"/>
              <a:t>(a)	IOT and employee agree payback period 	subject to 5 year maximum </a:t>
            </a:r>
          </a:p>
          <a:p>
            <a:pPr marL="137160" indent="0">
              <a:buNone/>
            </a:pPr>
            <a:r>
              <a:rPr lang="en-GB" dirty="0" smtClean="0"/>
              <a:t>	For Part-time staff – maximum of 6.5 years</a:t>
            </a:r>
          </a:p>
          <a:p>
            <a:pPr marL="137160" indent="0" algn="ctr">
              <a:buNone/>
            </a:pPr>
            <a:endParaRPr lang="en-GB" i="1" dirty="0" smtClean="0"/>
          </a:p>
          <a:p>
            <a:pPr marL="137160" indent="0" algn="ctr">
              <a:buNone/>
            </a:pPr>
            <a:r>
              <a:rPr lang="en-GB" i="1" dirty="0" smtClean="0"/>
              <a:t>Or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 smtClean="0"/>
              <a:t>(b) 	Pay in a Lump Sum </a:t>
            </a:r>
          </a:p>
          <a:p>
            <a:pPr marL="137160" indent="0">
              <a:buNone/>
            </a:pPr>
            <a:r>
              <a:rPr lang="en-GB" dirty="0"/>
              <a:t>	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1074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</a:t>
            </a:r>
            <a:r>
              <a:rPr lang="en-GB" dirty="0" smtClean="0"/>
              <a:t>Staff </a:t>
            </a:r>
            <a:r>
              <a:rPr lang="en-GB" i="1" dirty="0" smtClean="0"/>
              <a:t>cont.</a:t>
            </a:r>
            <a:endParaRPr lang="en-IE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ctr">
              <a:buNone/>
            </a:pPr>
            <a:r>
              <a:rPr lang="en-GB" b="1" i="1" dirty="0" smtClean="0"/>
              <a:t>If current employee is retiring with 5 years (6.5 years for P/T staff)</a:t>
            </a:r>
          </a:p>
          <a:p>
            <a:pPr marL="137160" indent="0" algn="ctr">
              <a:buNone/>
            </a:pPr>
            <a:endParaRPr lang="en-GB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Payback over period to retirement and remainder at retirement offset against lump sum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If retiring more than 5 years after commencing payback, outstanding liability is determined by salary/SPC rates applicable on date of payment.  Offset against lump sum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646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Compulsory Membership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 marL="137160" indent="0" algn="ctr">
              <a:buNone/>
            </a:pPr>
            <a:r>
              <a:rPr lang="en-GB" dirty="0" smtClean="0"/>
              <a:t>Entry to the Scheme is compulsory for all new staff appointed </a:t>
            </a:r>
          </a:p>
          <a:p>
            <a:pPr marL="137160" indent="0" algn="ctr">
              <a:buNone/>
            </a:pPr>
            <a:r>
              <a:rPr lang="en-GB" dirty="0" smtClean="0"/>
              <a:t>on or after the 21 May, 2008 and </a:t>
            </a:r>
          </a:p>
          <a:p>
            <a:pPr marL="137160" indent="0" algn="ctr">
              <a:buNone/>
            </a:pPr>
            <a:r>
              <a:rPr lang="en-GB" dirty="0" smtClean="0"/>
              <a:t>before 1 January, 2013.</a:t>
            </a:r>
          </a:p>
          <a:p>
            <a:pPr marL="13716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2627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Compulsory Membership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r>
              <a:rPr lang="en-GB" sz="2400" dirty="0" smtClean="0"/>
              <a:t>Only applies to PRSI Class A staff</a:t>
            </a:r>
          </a:p>
          <a:p>
            <a:r>
              <a:rPr lang="en-GB" sz="2400" dirty="0" smtClean="0"/>
              <a:t>Does NOT apply to PRSI Class D staff</a:t>
            </a:r>
          </a:p>
          <a:p>
            <a:r>
              <a:rPr lang="en-GB" sz="2400" dirty="0" smtClean="0"/>
              <a:t>If on full hours since 20 December 2001, you are </a:t>
            </a:r>
            <a:r>
              <a:rPr lang="en-GB" sz="2400" b="1" dirty="0" smtClean="0"/>
              <a:t>NOT</a:t>
            </a:r>
            <a:r>
              <a:rPr lang="en-GB" sz="2400" dirty="0" smtClean="0"/>
              <a:t> affected by Circular</a:t>
            </a:r>
          </a:p>
          <a:p>
            <a:r>
              <a:rPr lang="en-GB" sz="2400" dirty="0" smtClean="0"/>
              <a:t>If on Pro-rata, a multiplier of less than 1, Parental leave, Work-sharing, etc. since 20 December, 2001 or at any time since that date or during the period to 31 December, 2012, you </a:t>
            </a:r>
            <a:r>
              <a:rPr lang="en-GB" sz="2400" b="1" dirty="0" smtClean="0"/>
              <a:t>ARE</a:t>
            </a:r>
            <a:r>
              <a:rPr lang="en-GB" sz="2400" dirty="0" smtClean="0"/>
              <a:t> affected by Circular.</a:t>
            </a:r>
          </a:p>
          <a:p>
            <a:r>
              <a:rPr lang="en-GB" sz="2400" dirty="0" smtClean="0"/>
              <a:t>In the case of Pro-rata or part-time staff who are appointed to whole time positions after the date of the Circular the revised arrangements are automatically applied</a:t>
            </a:r>
          </a:p>
          <a:p>
            <a:endParaRPr lang="en-GB" sz="2400" dirty="0" smtClean="0"/>
          </a:p>
          <a:p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4535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 Conditions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n-GB" dirty="0" smtClean="0"/>
              <a:t>Admission to the ESSS is subject to;</a:t>
            </a:r>
          </a:p>
          <a:p>
            <a:pPr marL="13716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Payment of appropriate contributions due calculated on a pro-rata basis i.e. pro rata integration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Repayment of additional remuneration or other benefits received in lieu of pension ability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Hours worked are recorded and verified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Academic staff teaching on a programme of education approved by the HEA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Waive entitlement to a non pensionable or part time gratuity where this applies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service is not being used to calculate any other superannuation entitlement or not having been transferred</a:t>
            </a:r>
          </a:p>
          <a:p>
            <a:pPr marL="137160" indent="0">
              <a:buNone/>
            </a:pPr>
            <a:r>
              <a:rPr lang="en-GB" sz="2600" i="1" dirty="0" smtClean="0"/>
              <a:t>            </a:t>
            </a:r>
          </a:p>
          <a:p>
            <a:pPr marL="137160" indent="0">
              <a:buNone/>
            </a:pPr>
            <a:r>
              <a:rPr lang="en-GB" sz="2600" i="1" dirty="0"/>
              <a:t>	</a:t>
            </a:r>
            <a:r>
              <a:rPr lang="en-GB" dirty="0" smtClean="0"/>
              <a:t>	</a:t>
            </a:r>
          </a:p>
          <a:p>
            <a:pPr marL="13716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977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Pro-rata Integration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GB" b="1" i="1" dirty="0" smtClean="0"/>
              <a:t>Applies to calculation of benefits and contributions</a:t>
            </a:r>
          </a:p>
          <a:p>
            <a:pPr marL="137160" indent="0">
              <a:buNone/>
            </a:pPr>
            <a:endParaRPr lang="en-GB" b="1" i="1" dirty="0" smtClean="0"/>
          </a:p>
          <a:p>
            <a:pPr marL="137160" indent="0">
              <a:buNone/>
            </a:pPr>
            <a:r>
              <a:rPr lang="en-GB" b="1" i="1" dirty="0" smtClean="0"/>
              <a:t>Pension entitlement only affected. Not Gratuity</a:t>
            </a:r>
          </a:p>
          <a:p>
            <a:pPr marL="137160" indent="0">
              <a:buNone/>
            </a:pPr>
            <a:endParaRPr lang="en-GB" b="1" i="1" dirty="0" smtClean="0"/>
          </a:p>
          <a:p>
            <a:pPr marL="137160" indent="0">
              <a:buNone/>
            </a:pPr>
            <a:r>
              <a:rPr lang="en-GB" b="1" i="1" dirty="0" smtClean="0"/>
              <a:t>Eligibility for Pro-Rata Integration:</a:t>
            </a:r>
          </a:p>
          <a:p>
            <a:pPr marL="137160" indent="0">
              <a:buNone/>
            </a:pPr>
            <a:r>
              <a:rPr lang="en-GB" dirty="0" smtClean="0"/>
              <a:t>A staff member must be:</a:t>
            </a:r>
          </a:p>
          <a:p>
            <a:r>
              <a:rPr lang="en-GB" dirty="0" smtClean="0"/>
              <a:t>Serving in a public sector body</a:t>
            </a:r>
          </a:p>
          <a:p>
            <a:r>
              <a:rPr lang="en-GB" dirty="0" smtClean="0"/>
              <a:t>Full time comparator in the sector</a:t>
            </a:r>
          </a:p>
          <a:p>
            <a:r>
              <a:rPr lang="en-GB" dirty="0" smtClean="0"/>
              <a:t>Be a member of a public service pension scheme</a:t>
            </a:r>
          </a:p>
          <a:p>
            <a:r>
              <a:rPr lang="en-GB" dirty="0" smtClean="0"/>
              <a:t>Have paid or undertaken to pay all relevant contributions</a:t>
            </a:r>
          </a:p>
          <a:p>
            <a:pPr marL="137160" indent="0">
              <a:buNone/>
            </a:pPr>
            <a:r>
              <a:rPr lang="en-GB" sz="2200" i="1" dirty="0" smtClean="0"/>
              <a:t>Note:  Hourly paid Part-Time Assistant Lecturers do not have a comparator at present  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5869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Pro-rata Integration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GB" b="1" i="1" dirty="0" smtClean="0"/>
              <a:t>Staff Members affected:</a:t>
            </a:r>
          </a:p>
          <a:p>
            <a:pPr marL="651510" indent="-514350">
              <a:buAutoNum type="arabicPeriod"/>
            </a:pPr>
            <a:r>
              <a:rPr lang="en-GB" sz="2400" dirty="0" smtClean="0"/>
              <a:t>All retired part time staff must have their pension positions reviewed with effect from the 20.12.2001 or date of retirement if later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Retired staff are entitled to have their pensions recalculated on the basis of pensionable remuneration &amp; state contributory pension at the date of retirement, then uprated in the normal way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100" dirty="0"/>
              <a:t>Revised pension is only payable from 20.12.2001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100" dirty="0"/>
              <a:t>Any contributions due must be paid at the date of opting </a:t>
            </a:r>
            <a:r>
              <a:rPr lang="en-GB" sz="2000" dirty="0" smtClean="0"/>
              <a:t>into the revised arrangements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May give rise to additional or enhanced entitlements under the spouses/children’s scheme </a:t>
            </a:r>
          </a:p>
          <a:p>
            <a:pPr marL="594360" indent="-457200">
              <a:buAutoNum type="arabicPeriod" startAt="2"/>
            </a:pPr>
            <a:r>
              <a:rPr lang="en-GB" sz="2400" dirty="0" smtClean="0"/>
              <a:t>Pro rata integration applies to serving and former staff with effect from 20.12.2001</a:t>
            </a:r>
          </a:p>
          <a:p>
            <a:pPr marL="137160" indent="0">
              <a:buNone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28775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Pro-Rata Integration</a:t>
            </a:r>
            <a:br>
              <a:rPr lang="en-GB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GB" b="1" i="1" dirty="0" smtClean="0"/>
              <a:t>Existing Arrangements (Full Integration)</a:t>
            </a:r>
          </a:p>
          <a:p>
            <a:r>
              <a:rPr lang="en-GB" dirty="0" smtClean="0"/>
              <a:t>Benefits are based on actual pay and full years of service.  Where a scheme member earns less than twice the rate of social welfare pension, they would not have an entitlement to a pension.  The existing arrangements may include an entitlement to a non pensionable gratuity </a:t>
            </a:r>
          </a:p>
          <a:p>
            <a:r>
              <a:rPr lang="en-GB" dirty="0" smtClean="0"/>
              <a:t>Contributions were based on part-timers actual pay.  Therefore, where net earnings were less than twice the rate of old age pension these part time  staff did not pay a coordinated contribution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5611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Pro-Rata Integration</a:t>
            </a:r>
            <a:br>
              <a:rPr lang="en-GB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GB" b="1" i="1" dirty="0" smtClean="0"/>
              <a:t>Revised Arrangements (Pro-Rata Integration)</a:t>
            </a:r>
          </a:p>
          <a:p>
            <a:pPr marL="137160" indent="0">
              <a:buNone/>
            </a:pPr>
            <a:endParaRPr lang="en-GB" b="1" i="1" dirty="0"/>
          </a:p>
          <a:p>
            <a:r>
              <a:rPr lang="en-GB" dirty="0" smtClean="0"/>
              <a:t>Benefits will be based on the notional full time equivalent of pay and pro rata service</a:t>
            </a:r>
          </a:p>
          <a:p>
            <a:r>
              <a:rPr lang="en-GB" dirty="0" smtClean="0"/>
              <a:t>Contributions will be based on the contributions payable by a full time staff member calculated in proportion to the number of hours worked by the part time staff member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942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1346</Words>
  <Application>Microsoft Office PowerPoint</Application>
  <PresentationFormat>On-screen Show (4:3)</PresentationFormat>
  <Paragraphs>209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Circular Letter 0062/2014 – Implementation Of Pension Arrangements For Part-time Employees As Outlined In Circular Letter 0025/2008</vt:lpstr>
      <vt:lpstr>Circular Letter 0025/2008 </vt:lpstr>
      <vt:lpstr>Compulsory Membership </vt:lpstr>
      <vt:lpstr>Compulsory Membership </vt:lpstr>
      <vt:lpstr>Membership Conditions</vt:lpstr>
      <vt:lpstr>Pro-rata Integration </vt:lpstr>
      <vt:lpstr>Pro-rata Integration</vt:lpstr>
      <vt:lpstr>Pro-Rata Integration </vt:lpstr>
      <vt:lpstr>Pro-Rata Integration </vt:lpstr>
      <vt:lpstr>Examples Staff member earning €40,000 p.a. and working 3 days a week with FTE of .60</vt:lpstr>
      <vt:lpstr>Notes on Pro Rata Integration </vt:lpstr>
      <vt:lpstr>Revised Integration Method  </vt:lpstr>
      <vt:lpstr>Contributions</vt:lpstr>
      <vt:lpstr>Employee works a 3 day week i.e. Pay Multiplier of 0.6  Full Salary is €50,000 Actual Salary is €30,000 State Pension is €230.30 per week 2 x State Pension annualised is €24,034 </vt:lpstr>
      <vt:lpstr>Employee works a 3 day week i.e. Pay Multiplier of 0.6  Full Salary is €50,000 Actual Salary is €30,000 State Pension is €230.30 per week 2 x State Pension annualised is €24,034 </vt:lpstr>
      <vt:lpstr>Employee works a 3 day week i.e. Pay Multiplier of 0.6  Full Salary is €50,000 Actual Salary is €30,000 40 Years Service (Current Method) 24 Years Service (New Method) State Pension is €230.30 per week 2 x State Pension annualised is €24,034 </vt:lpstr>
      <vt:lpstr>Membership Options - General</vt:lpstr>
      <vt:lpstr>Crediting Part Time Service </vt:lpstr>
      <vt:lpstr>Preservation of Benefits and Refunds of Contributions </vt:lpstr>
      <vt:lpstr>PowerPoint Presentation</vt:lpstr>
      <vt:lpstr>Introduction of New Time Limits for Options </vt:lpstr>
      <vt:lpstr>Current Staff</vt:lpstr>
      <vt:lpstr>Current Staff cont.</vt:lpstr>
    </vt:vector>
  </TitlesOfParts>
  <Company>Dundalk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 O'Driscoll</dc:creator>
  <cp:lastModifiedBy>Gerald O'Driscoll</cp:lastModifiedBy>
  <cp:revision>29</cp:revision>
  <dcterms:created xsi:type="dcterms:W3CDTF">2014-09-29T10:48:00Z</dcterms:created>
  <dcterms:modified xsi:type="dcterms:W3CDTF">2014-10-14T11:19:46Z</dcterms:modified>
</cp:coreProperties>
</file>