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48" r:id="rId2"/>
    <p:sldMasterId id="2147483660" r:id="rId3"/>
    <p:sldMasterId id="2147483718" r:id="rId4"/>
    <p:sldMasterId id="2147483730" r:id="rId5"/>
    <p:sldMasterId id="2147483752" r:id="rId6"/>
    <p:sldMasterId id="2147483764" r:id="rId7"/>
    <p:sldMasterId id="2147483778" r:id="rId8"/>
    <p:sldMasterId id="2147483790" r:id="rId9"/>
  </p:sldMasterIdLst>
  <p:notesMasterIdLst>
    <p:notesMasterId r:id="rId41"/>
  </p:notesMasterIdLst>
  <p:handoutMasterIdLst>
    <p:handoutMasterId r:id="rId42"/>
  </p:handoutMasterIdLst>
  <p:sldIdLst>
    <p:sldId id="283" r:id="rId10"/>
    <p:sldId id="602" r:id="rId11"/>
    <p:sldId id="398" r:id="rId12"/>
    <p:sldId id="303" r:id="rId13"/>
    <p:sldId id="997" r:id="rId14"/>
    <p:sldId id="3839" r:id="rId15"/>
    <p:sldId id="522" r:id="rId16"/>
    <p:sldId id="991" r:id="rId17"/>
    <p:sldId id="3841" r:id="rId18"/>
    <p:sldId id="3840" r:id="rId19"/>
    <p:sldId id="295" r:id="rId20"/>
    <p:sldId id="266" r:id="rId21"/>
    <p:sldId id="630" r:id="rId22"/>
    <p:sldId id="3842" r:id="rId23"/>
    <p:sldId id="296" r:id="rId24"/>
    <p:sldId id="260" r:id="rId25"/>
    <p:sldId id="298" r:id="rId26"/>
    <p:sldId id="3843" r:id="rId27"/>
    <p:sldId id="3837" r:id="rId28"/>
    <p:sldId id="259" r:id="rId29"/>
    <p:sldId id="3835" r:id="rId30"/>
    <p:sldId id="464" r:id="rId31"/>
    <p:sldId id="771" r:id="rId32"/>
    <p:sldId id="301" r:id="rId33"/>
    <p:sldId id="304" r:id="rId34"/>
    <p:sldId id="989" r:id="rId35"/>
    <p:sldId id="261" r:id="rId36"/>
    <p:sldId id="272" r:id="rId37"/>
    <p:sldId id="990" r:id="rId38"/>
    <p:sldId id="1014" r:id="rId39"/>
    <p:sldId id="6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BC1"/>
    <a:srgbClr val="114177"/>
    <a:srgbClr val="73AFB7"/>
    <a:srgbClr val="124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09" d="100"/>
          <a:sy n="109" d="100"/>
        </p:scale>
        <p:origin x="216" y="200"/>
      </p:cViewPr>
      <p:guideLst>
        <p:guide orient="horz" pos="2160"/>
        <p:guide pos="3840"/>
      </p:guideLst>
    </p:cSldViewPr>
  </p:slideViewPr>
  <p:outlineViewPr>
    <p:cViewPr>
      <p:scale>
        <a:sx n="33" d="100"/>
        <a:sy n="33" d="100"/>
      </p:scale>
      <p:origin x="0" y="-4350"/>
    </p:cViewPr>
  </p:outlineViewPr>
  <p:notesTextViewPr>
    <p:cViewPr>
      <p:scale>
        <a:sx n="1" d="1"/>
        <a:sy n="1" d="1"/>
      </p:scale>
      <p:origin x="0" y="0"/>
    </p:cViewPr>
  </p:notesTextViewPr>
  <p:sorterViewPr>
    <p:cViewPr>
      <p:scale>
        <a:sx n="100" d="100"/>
        <a:sy n="100" d="100"/>
      </p:scale>
      <p:origin x="0" y="-32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756B5-1CCE-428B-A919-C3279D5627C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IE"/>
        </a:p>
      </dgm:t>
    </dgm:pt>
    <dgm:pt modelId="{13656D21-83FF-4EAD-B8A8-4D1B245D4DF1}">
      <dgm:prSet phldrT="[Text]" custT="1"/>
      <dgm:spPr/>
      <dgm:t>
        <a:bodyPr/>
        <a:lstStyle/>
        <a:p>
          <a:r>
            <a:rPr lang="en-US" sz="2400" dirty="0"/>
            <a:t>Universal Design is the creation of a product/service/environment which can be </a:t>
          </a:r>
          <a:r>
            <a:rPr lang="en-US" sz="3600" b="1" dirty="0"/>
            <a:t>accessed, understood and used </a:t>
          </a:r>
          <a:r>
            <a:rPr lang="en-US" sz="2400" dirty="0"/>
            <a:t>to the greatest extent possible by </a:t>
          </a:r>
          <a:r>
            <a:rPr lang="en-US" sz="3600" b="1" dirty="0"/>
            <a:t>all people</a:t>
          </a:r>
          <a:r>
            <a:rPr lang="en-US" sz="2400" dirty="0"/>
            <a:t> regardless of their age, size, ability or disability</a:t>
          </a:r>
          <a:endParaRPr lang="en-IE" sz="2400" dirty="0"/>
        </a:p>
      </dgm:t>
      <dgm:extLst>
        <a:ext uri="{E40237B7-FDA0-4F09-8148-C483321AD2D9}">
          <dgm14:cNvPr xmlns:dgm14="http://schemas.microsoft.com/office/drawing/2010/diagram" id="0" name="" descr="Universal Design is the creation of a product/service/environment which can be accessed, understood and used to the greatest extent possible by all people regardless of their age, size, ability or disability&#10;"/>
        </a:ext>
      </dgm:extLst>
    </dgm:pt>
    <dgm:pt modelId="{28335FB6-4D83-4DFA-94F9-F36DED30533D}" type="parTrans" cxnId="{D64F6AAE-22A4-4C1E-82FB-C1B623803593}">
      <dgm:prSet/>
      <dgm:spPr/>
      <dgm:t>
        <a:bodyPr/>
        <a:lstStyle/>
        <a:p>
          <a:endParaRPr lang="en-IE"/>
        </a:p>
      </dgm:t>
    </dgm:pt>
    <dgm:pt modelId="{B69E370C-10BD-43B3-94D2-41B1839B2D36}" type="sibTrans" cxnId="{D64F6AAE-22A4-4C1E-82FB-C1B623803593}">
      <dgm:prSet/>
      <dgm:spPr/>
      <dgm:t>
        <a:bodyPr/>
        <a:lstStyle/>
        <a:p>
          <a:endParaRPr lang="en-IE"/>
        </a:p>
      </dgm:t>
    </dgm:pt>
    <dgm:pt modelId="{694F3224-CBF4-4CFC-B230-A2D12ED9E6E7}">
      <dgm:prSet phldrT="[Text]" phldr="1"/>
      <dgm:spPr/>
      <dgm:t>
        <a:bodyPr/>
        <a:lstStyle/>
        <a:p>
          <a:endParaRPr lang="en-IE"/>
        </a:p>
      </dgm:t>
    </dgm:pt>
    <dgm:pt modelId="{E385884A-94AE-44A0-86B0-34A9C0247D53}" type="parTrans" cxnId="{FC7A740C-2D66-4253-97F1-192E34C54F8C}">
      <dgm:prSet/>
      <dgm:spPr/>
      <dgm:t>
        <a:bodyPr/>
        <a:lstStyle/>
        <a:p>
          <a:endParaRPr lang="en-IE"/>
        </a:p>
      </dgm:t>
    </dgm:pt>
    <dgm:pt modelId="{BC18948B-8982-4650-885F-BE064BCD4E46}" type="sibTrans" cxnId="{FC7A740C-2D66-4253-97F1-192E34C54F8C}">
      <dgm:prSet/>
      <dgm:spPr/>
      <dgm:t>
        <a:bodyPr/>
        <a:lstStyle/>
        <a:p>
          <a:endParaRPr lang="en-IE"/>
        </a:p>
      </dgm:t>
    </dgm:pt>
    <dgm:pt modelId="{EE6956A9-5CE7-4FFA-B0A9-DAC52BCF8F78}">
      <dgm:prSet phldrT="[Text]" phldr="1"/>
      <dgm:spPr/>
      <dgm:t>
        <a:bodyPr/>
        <a:lstStyle/>
        <a:p>
          <a:endParaRPr lang="en-IE"/>
        </a:p>
      </dgm:t>
    </dgm:pt>
    <dgm:pt modelId="{E6BD7059-D27D-489C-B0EB-761364E188E5}" type="parTrans" cxnId="{762D6900-080B-4579-9D96-835FF5947EAC}">
      <dgm:prSet/>
      <dgm:spPr/>
      <dgm:t>
        <a:bodyPr/>
        <a:lstStyle/>
        <a:p>
          <a:endParaRPr lang="en-IE"/>
        </a:p>
      </dgm:t>
    </dgm:pt>
    <dgm:pt modelId="{A03A5F08-FA22-4EDF-9248-55767D4AF0ED}" type="sibTrans" cxnId="{762D6900-080B-4579-9D96-835FF5947EAC}">
      <dgm:prSet/>
      <dgm:spPr/>
      <dgm:t>
        <a:bodyPr/>
        <a:lstStyle/>
        <a:p>
          <a:endParaRPr lang="en-IE"/>
        </a:p>
      </dgm:t>
    </dgm:pt>
    <dgm:pt modelId="{DA08D364-4C6B-4CE9-958D-1D6D8AED5AA1}">
      <dgm:prSet/>
      <dgm:spPr/>
      <dgm:t>
        <a:bodyPr/>
        <a:lstStyle/>
        <a:p>
          <a:endParaRPr lang="en-IE"/>
        </a:p>
      </dgm:t>
    </dgm:pt>
    <dgm:pt modelId="{14DF4B9C-F9A7-4FD6-A575-E8E3A057E839}" type="parTrans" cxnId="{01D9B36B-599A-46D4-9857-3AA2C0A86FFA}">
      <dgm:prSet/>
      <dgm:spPr/>
      <dgm:t>
        <a:bodyPr/>
        <a:lstStyle/>
        <a:p>
          <a:endParaRPr lang="en-IE"/>
        </a:p>
      </dgm:t>
    </dgm:pt>
    <dgm:pt modelId="{8F802721-DD13-4F4B-96F6-EDF6C4E2016A}" type="sibTrans" cxnId="{01D9B36B-599A-46D4-9857-3AA2C0A86FFA}">
      <dgm:prSet/>
      <dgm:spPr/>
      <dgm:t>
        <a:bodyPr/>
        <a:lstStyle/>
        <a:p>
          <a:endParaRPr lang="en-IE"/>
        </a:p>
      </dgm:t>
    </dgm:pt>
    <dgm:pt modelId="{CF7842DC-8168-4944-ABFE-82A9DCA0461D}">
      <dgm:prSet/>
      <dgm:spPr/>
      <dgm:t>
        <a:bodyPr/>
        <a:lstStyle/>
        <a:p>
          <a:endParaRPr lang="en-IE"/>
        </a:p>
      </dgm:t>
    </dgm:pt>
    <dgm:pt modelId="{BCA4B212-4C11-4A15-9DAF-5D7637B12614}" type="parTrans" cxnId="{AEF95BC5-6A7D-432C-8A5F-C45B29F6DD71}">
      <dgm:prSet/>
      <dgm:spPr/>
      <dgm:t>
        <a:bodyPr/>
        <a:lstStyle/>
        <a:p>
          <a:endParaRPr lang="en-IE"/>
        </a:p>
      </dgm:t>
    </dgm:pt>
    <dgm:pt modelId="{B8BDA467-260D-4D76-946C-A0CE262E7AD8}" type="sibTrans" cxnId="{AEF95BC5-6A7D-432C-8A5F-C45B29F6DD71}">
      <dgm:prSet/>
      <dgm:spPr/>
      <dgm:t>
        <a:bodyPr/>
        <a:lstStyle/>
        <a:p>
          <a:endParaRPr lang="en-IE"/>
        </a:p>
      </dgm:t>
    </dgm:pt>
    <dgm:pt modelId="{060209CE-EB4B-42FE-AB48-512AE5F96332}">
      <dgm:prSet/>
      <dgm:spPr/>
      <dgm:t>
        <a:bodyPr/>
        <a:lstStyle/>
        <a:p>
          <a:endParaRPr lang="en-IE"/>
        </a:p>
      </dgm:t>
    </dgm:pt>
    <dgm:pt modelId="{77FFF4D1-AF13-4447-83CE-6CC829682EE9}" type="parTrans" cxnId="{9ABC17B7-67CA-4969-B70F-E5B97E59DA82}">
      <dgm:prSet/>
      <dgm:spPr/>
      <dgm:t>
        <a:bodyPr/>
        <a:lstStyle/>
        <a:p>
          <a:endParaRPr lang="en-IE"/>
        </a:p>
      </dgm:t>
    </dgm:pt>
    <dgm:pt modelId="{3AB4F8A8-C1B8-4D88-ABA0-E74338D46447}" type="sibTrans" cxnId="{9ABC17B7-67CA-4969-B70F-E5B97E59DA82}">
      <dgm:prSet/>
      <dgm:spPr/>
      <dgm:t>
        <a:bodyPr/>
        <a:lstStyle/>
        <a:p>
          <a:endParaRPr lang="en-IE"/>
        </a:p>
      </dgm:t>
    </dgm:pt>
    <dgm:pt modelId="{2598A730-35BB-4E74-91C6-14FA910939C8}" type="pres">
      <dgm:prSet presAssocID="{FB5756B5-1CCE-428B-A919-C3279D5627C1}" presName="Name0" presStyleCnt="0">
        <dgm:presLayoutVars>
          <dgm:chMax val="1"/>
          <dgm:chPref val="1"/>
        </dgm:presLayoutVars>
      </dgm:prSet>
      <dgm:spPr/>
    </dgm:pt>
    <dgm:pt modelId="{70CD4604-9B03-4B23-908C-A2B28C50AD9C}" type="pres">
      <dgm:prSet presAssocID="{13656D21-83FF-4EAD-B8A8-4D1B245D4DF1}" presName="Parent" presStyleLbl="node0" presStyleIdx="0" presStyleCnt="1" custScaleX="185977" custScaleY="130341" custLinFactNeighborX="-1106" custLinFactNeighborY="1951">
        <dgm:presLayoutVars>
          <dgm:chMax val="5"/>
          <dgm:chPref val="5"/>
        </dgm:presLayoutVars>
      </dgm:prSet>
      <dgm:spPr/>
    </dgm:pt>
    <dgm:pt modelId="{B15AC03C-6C25-44DF-91E7-7099054476B0}" type="pres">
      <dgm:prSet presAssocID="{13656D21-83FF-4EAD-B8A8-4D1B245D4DF1}" presName="Accent1" presStyleLbl="node1" presStyleIdx="0" presStyleCnt="6"/>
      <dgm:spPr/>
    </dgm:pt>
    <dgm:pt modelId="{BBC7579A-76F8-4795-A3EF-C25DA8AD65AC}" type="pres">
      <dgm:prSet presAssocID="{13656D21-83FF-4EAD-B8A8-4D1B245D4DF1}" presName="Accent2" presStyleLbl="node1" presStyleIdx="1" presStyleCnt="6" custLinFactNeighborX="-55249" custLinFactNeighborY="44175"/>
      <dgm:spPr/>
    </dgm:pt>
    <dgm:pt modelId="{5A51502B-BDA3-4BC4-89C9-10B20BF313B5}" type="pres">
      <dgm:prSet presAssocID="{13656D21-83FF-4EAD-B8A8-4D1B245D4DF1}" presName="Accent3" presStyleLbl="node1" presStyleIdx="2" presStyleCnt="6" custLinFactX="100000" custLinFactNeighborX="116006" custLinFactNeighborY="-48165"/>
      <dgm:spPr/>
    </dgm:pt>
    <dgm:pt modelId="{59109B78-017B-4666-97FC-C63994A893C6}" type="pres">
      <dgm:prSet presAssocID="{13656D21-83FF-4EAD-B8A8-4D1B245D4DF1}" presName="Accent4" presStyleLbl="node1" presStyleIdx="3" presStyleCnt="6"/>
      <dgm:spPr/>
    </dgm:pt>
    <dgm:pt modelId="{BE7CAA37-2F32-488A-9124-4AEA6C37695C}" type="pres">
      <dgm:prSet presAssocID="{13656D21-83FF-4EAD-B8A8-4D1B245D4DF1}" presName="Accent5" presStyleLbl="node1" presStyleIdx="4" presStyleCnt="6" custLinFactX="-388865" custLinFactY="100000" custLinFactNeighborX="-400000" custLinFactNeighborY="105373"/>
      <dgm:spPr/>
    </dgm:pt>
    <dgm:pt modelId="{E79534FE-6AAC-411B-B553-46734C9E9B7B}" type="pres">
      <dgm:prSet presAssocID="{13656D21-83FF-4EAD-B8A8-4D1B245D4DF1}" presName="Accent6" presStyleLbl="node1" presStyleIdx="5" presStyleCnt="6" custLinFactX="-100000" custLinFactY="100000" custLinFactNeighborX="-191008" custLinFactNeighborY="155555"/>
      <dgm:spPr/>
    </dgm:pt>
  </dgm:ptLst>
  <dgm:cxnLst>
    <dgm:cxn modelId="{762D6900-080B-4579-9D96-835FF5947EAC}" srcId="{060209CE-EB4B-42FE-AB48-512AE5F96332}" destId="{EE6956A9-5CE7-4FFA-B0A9-DAC52BCF8F78}" srcOrd="1" destOrd="0" parTransId="{E6BD7059-D27D-489C-B0EB-761364E188E5}" sibTransId="{A03A5F08-FA22-4EDF-9248-55767D4AF0ED}"/>
    <dgm:cxn modelId="{FC7A740C-2D66-4253-97F1-192E34C54F8C}" srcId="{060209CE-EB4B-42FE-AB48-512AE5F96332}" destId="{694F3224-CBF4-4CFC-B230-A2D12ED9E6E7}" srcOrd="0" destOrd="0" parTransId="{E385884A-94AE-44A0-86B0-34A9C0247D53}" sibTransId="{BC18948B-8982-4650-885F-BE064BCD4E46}"/>
    <dgm:cxn modelId="{01D9B36B-599A-46D4-9857-3AA2C0A86FFA}" srcId="{FB5756B5-1CCE-428B-A919-C3279D5627C1}" destId="{DA08D364-4C6B-4CE9-958D-1D6D8AED5AA1}" srcOrd="2" destOrd="0" parTransId="{14DF4B9C-F9A7-4FD6-A575-E8E3A057E839}" sibTransId="{8F802721-DD13-4F4B-96F6-EDF6C4E2016A}"/>
    <dgm:cxn modelId="{D64F6AAE-22A4-4C1E-82FB-C1B623803593}" srcId="{FB5756B5-1CCE-428B-A919-C3279D5627C1}" destId="{13656D21-83FF-4EAD-B8A8-4D1B245D4DF1}" srcOrd="0" destOrd="0" parTransId="{28335FB6-4D83-4DFA-94F9-F36DED30533D}" sibTransId="{B69E370C-10BD-43B3-94D2-41B1839B2D36}"/>
    <dgm:cxn modelId="{9ABC17B7-67CA-4969-B70F-E5B97E59DA82}" srcId="{FB5756B5-1CCE-428B-A919-C3279D5627C1}" destId="{060209CE-EB4B-42FE-AB48-512AE5F96332}" srcOrd="1" destOrd="0" parTransId="{77FFF4D1-AF13-4447-83CE-6CC829682EE9}" sibTransId="{3AB4F8A8-C1B8-4D88-ABA0-E74338D46447}"/>
    <dgm:cxn modelId="{78AE84C1-FB6E-496E-8CA9-18D8C0D5BDA4}" type="presOf" srcId="{FB5756B5-1CCE-428B-A919-C3279D5627C1}" destId="{2598A730-35BB-4E74-91C6-14FA910939C8}" srcOrd="0" destOrd="0" presId="urn:microsoft.com/office/officeart/2009/3/layout/CircleRelationship"/>
    <dgm:cxn modelId="{3159D2C1-9C7D-49CB-BE28-E8580B27DC6E}" type="presOf" srcId="{13656D21-83FF-4EAD-B8A8-4D1B245D4DF1}" destId="{70CD4604-9B03-4B23-908C-A2B28C50AD9C}" srcOrd="0" destOrd="0" presId="urn:microsoft.com/office/officeart/2009/3/layout/CircleRelationship"/>
    <dgm:cxn modelId="{AEF95BC5-6A7D-432C-8A5F-C45B29F6DD71}" srcId="{FB5756B5-1CCE-428B-A919-C3279D5627C1}" destId="{CF7842DC-8168-4944-ABFE-82A9DCA0461D}" srcOrd="3" destOrd="0" parTransId="{BCA4B212-4C11-4A15-9DAF-5D7637B12614}" sibTransId="{B8BDA467-260D-4D76-946C-A0CE262E7AD8}"/>
    <dgm:cxn modelId="{DEAFC31F-8BF0-4CB0-98F0-445EFAA2C13B}" type="presParOf" srcId="{2598A730-35BB-4E74-91C6-14FA910939C8}" destId="{70CD4604-9B03-4B23-908C-A2B28C50AD9C}" srcOrd="0" destOrd="0" presId="urn:microsoft.com/office/officeart/2009/3/layout/CircleRelationship"/>
    <dgm:cxn modelId="{CB13ACE8-8EDB-432F-9AB6-581C16DEE4DC}" type="presParOf" srcId="{2598A730-35BB-4E74-91C6-14FA910939C8}" destId="{B15AC03C-6C25-44DF-91E7-7099054476B0}" srcOrd="1" destOrd="0" presId="urn:microsoft.com/office/officeart/2009/3/layout/CircleRelationship"/>
    <dgm:cxn modelId="{A6197819-9C70-44B2-86AE-92A333D79A03}" type="presParOf" srcId="{2598A730-35BB-4E74-91C6-14FA910939C8}" destId="{BBC7579A-76F8-4795-A3EF-C25DA8AD65AC}" srcOrd="2" destOrd="0" presId="urn:microsoft.com/office/officeart/2009/3/layout/CircleRelationship"/>
    <dgm:cxn modelId="{323093D1-D189-4EE6-A262-15771C64F7D1}" type="presParOf" srcId="{2598A730-35BB-4E74-91C6-14FA910939C8}" destId="{5A51502B-BDA3-4BC4-89C9-10B20BF313B5}" srcOrd="3" destOrd="0" presId="urn:microsoft.com/office/officeart/2009/3/layout/CircleRelationship"/>
    <dgm:cxn modelId="{FBDAE384-C5CD-4265-9109-BDFF25C3D668}" type="presParOf" srcId="{2598A730-35BB-4E74-91C6-14FA910939C8}" destId="{59109B78-017B-4666-97FC-C63994A893C6}" srcOrd="4" destOrd="0" presId="urn:microsoft.com/office/officeart/2009/3/layout/CircleRelationship"/>
    <dgm:cxn modelId="{EE59E3F2-211F-4C1B-98A3-B73A8088E4BD}" type="presParOf" srcId="{2598A730-35BB-4E74-91C6-14FA910939C8}" destId="{BE7CAA37-2F32-488A-9124-4AEA6C37695C}" srcOrd="5" destOrd="0" presId="urn:microsoft.com/office/officeart/2009/3/layout/CircleRelationship"/>
    <dgm:cxn modelId="{274CE6F2-E6F4-4DFD-8721-B0F1BFE81E32}" type="presParOf" srcId="{2598A730-35BB-4E74-91C6-14FA910939C8}" destId="{E79534FE-6AAC-411B-B553-46734C9E9B7B}"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FAFD53-FFC8-4DAF-9E3C-7709C3E08C4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F087C65-609D-40D0-A95D-DD3042EDEBED}">
      <dgm:prSet/>
      <dgm:spPr/>
      <dgm:t>
        <a:bodyPr/>
        <a:lstStyle/>
        <a:p>
          <a:r>
            <a:rPr lang="en-IE"/>
            <a:t>Moving on from a deficit model </a:t>
          </a:r>
          <a:endParaRPr lang="en-US"/>
        </a:p>
      </dgm:t>
    </dgm:pt>
    <dgm:pt modelId="{2EFA5647-303D-41BC-AE27-8714B0328703}" type="parTrans" cxnId="{37D7B295-55E5-4DB8-959E-B66FF7DF200D}">
      <dgm:prSet/>
      <dgm:spPr/>
      <dgm:t>
        <a:bodyPr/>
        <a:lstStyle/>
        <a:p>
          <a:endParaRPr lang="en-US"/>
        </a:p>
      </dgm:t>
    </dgm:pt>
    <dgm:pt modelId="{131CDF46-C213-499D-BE2D-23DCB0FCC784}" type="sibTrans" cxnId="{37D7B295-55E5-4DB8-959E-B66FF7DF200D}">
      <dgm:prSet/>
      <dgm:spPr/>
      <dgm:t>
        <a:bodyPr/>
        <a:lstStyle/>
        <a:p>
          <a:endParaRPr lang="en-US"/>
        </a:p>
      </dgm:t>
    </dgm:pt>
    <dgm:pt modelId="{ECACE872-68EB-4AC8-98F7-7EACBC25CF18}">
      <dgm:prSet/>
      <dgm:spPr/>
      <dgm:t>
        <a:bodyPr/>
        <a:lstStyle/>
        <a:p>
          <a:r>
            <a:rPr lang="en-IE" dirty="0"/>
            <a:t>We must adapt to be inclusive of all students – rather than expecting the student to change in order to fit in.</a:t>
          </a:r>
          <a:endParaRPr lang="en-US" dirty="0"/>
        </a:p>
      </dgm:t>
    </dgm:pt>
    <dgm:pt modelId="{B9DC465E-BA01-44D4-BAFB-5D8724F73A94}" type="parTrans" cxnId="{80412208-CDDC-429C-9CBE-26DCA19877A3}">
      <dgm:prSet/>
      <dgm:spPr/>
      <dgm:t>
        <a:bodyPr/>
        <a:lstStyle/>
        <a:p>
          <a:endParaRPr lang="en-US"/>
        </a:p>
      </dgm:t>
    </dgm:pt>
    <dgm:pt modelId="{6E3A3F9B-E039-4ED5-9F83-30EDD8D7F7A3}" type="sibTrans" cxnId="{80412208-CDDC-429C-9CBE-26DCA19877A3}">
      <dgm:prSet/>
      <dgm:spPr/>
      <dgm:t>
        <a:bodyPr/>
        <a:lstStyle/>
        <a:p>
          <a:endParaRPr lang="en-US"/>
        </a:p>
      </dgm:t>
    </dgm:pt>
    <dgm:pt modelId="{B687CD0A-A74F-47A3-AF4E-B0445900D2EB}" type="pres">
      <dgm:prSet presAssocID="{8CFAFD53-FFC8-4DAF-9E3C-7709C3E08C4C}" presName="root" presStyleCnt="0">
        <dgm:presLayoutVars>
          <dgm:dir/>
          <dgm:resizeHandles val="exact"/>
        </dgm:presLayoutVars>
      </dgm:prSet>
      <dgm:spPr/>
    </dgm:pt>
    <dgm:pt modelId="{D0DECB72-0936-4F9F-989D-2CAE786498E7}" type="pres">
      <dgm:prSet presAssocID="{AF087C65-609D-40D0-A95D-DD3042EDEBED}" presName="compNode" presStyleCnt="0"/>
      <dgm:spPr/>
    </dgm:pt>
    <dgm:pt modelId="{78093532-8A0C-4DF2-99CA-70358FFE803A}" type="pres">
      <dgm:prSet presAssocID="{AF087C65-609D-40D0-A95D-DD3042EDEBED}" presName="bgRect" presStyleLbl="bgShp" presStyleIdx="0" presStyleCnt="2"/>
      <dgm:spPr/>
    </dgm:pt>
    <dgm:pt modelId="{18FA54E3-610C-4888-BD04-6743090D190D}" type="pres">
      <dgm:prSet presAssocID="{AF087C65-609D-40D0-A95D-DD3042EDEBED}"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ward trend"/>
        </a:ext>
      </dgm:extLst>
    </dgm:pt>
    <dgm:pt modelId="{73A6E359-2C7F-42EE-8ABF-CFF568365A1E}" type="pres">
      <dgm:prSet presAssocID="{AF087C65-609D-40D0-A95D-DD3042EDEBED}" presName="spaceRect" presStyleCnt="0"/>
      <dgm:spPr/>
    </dgm:pt>
    <dgm:pt modelId="{AEEDEBEE-3DD7-4591-8973-FF6E3D13D3C6}" type="pres">
      <dgm:prSet presAssocID="{AF087C65-609D-40D0-A95D-DD3042EDEBED}" presName="parTx" presStyleLbl="revTx" presStyleIdx="0" presStyleCnt="2">
        <dgm:presLayoutVars>
          <dgm:chMax val="0"/>
          <dgm:chPref val="0"/>
        </dgm:presLayoutVars>
      </dgm:prSet>
      <dgm:spPr/>
    </dgm:pt>
    <dgm:pt modelId="{C49F6B56-D990-4E00-9175-3C7F4BD8A7F0}" type="pres">
      <dgm:prSet presAssocID="{131CDF46-C213-499D-BE2D-23DCB0FCC784}" presName="sibTrans" presStyleCnt="0"/>
      <dgm:spPr/>
    </dgm:pt>
    <dgm:pt modelId="{97913F51-F7A3-43C1-A4AD-C7699BC36BC3}" type="pres">
      <dgm:prSet presAssocID="{ECACE872-68EB-4AC8-98F7-7EACBC25CF18}" presName="compNode" presStyleCnt="0"/>
      <dgm:spPr/>
    </dgm:pt>
    <dgm:pt modelId="{FE106F14-21B3-4EBA-888F-465C96E47F53}" type="pres">
      <dgm:prSet presAssocID="{ECACE872-68EB-4AC8-98F7-7EACBC25CF18}" presName="bgRect" presStyleLbl="bgShp" presStyleIdx="1" presStyleCnt="2"/>
      <dgm:spPr/>
    </dgm:pt>
    <dgm:pt modelId="{BBF8E6AF-B314-4137-AB20-8D08052FD3F9}" type="pres">
      <dgm:prSet presAssocID="{ECACE872-68EB-4AC8-98F7-7EACBC25CF1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80762AF-57F1-4F35-9B5A-D32CCA499D37}" type="pres">
      <dgm:prSet presAssocID="{ECACE872-68EB-4AC8-98F7-7EACBC25CF18}" presName="spaceRect" presStyleCnt="0"/>
      <dgm:spPr/>
    </dgm:pt>
    <dgm:pt modelId="{C02D36D1-099B-424D-837D-07E47B9D3643}" type="pres">
      <dgm:prSet presAssocID="{ECACE872-68EB-4AC8-98F7-7EACBC25CF18}" presName="parTx" presStyleLbl="revTx" presStyleIdx="1" presStyleCnt="2">
        <dgm:presLayoutVars>
          <dgm:chMax val="0"/>
          <dgm:chPref val="0"/>
        </dgm:presLayoutVars>
      </dgm:prSet>
      <dgm:spPr/>
    </dgm:pt>
  </dgm:ptLst>
  <dgm:cxnLst>
    <dgm:cxn modelId="{80412208-CDDC-429C-9CBE-26DCA19877A3}" srcId="{8CFAFD53-FFC8-4DAF-9E3C-7709C3E08C4C}" destId="{ECACE872-68EB-4AC8-98F7-7EACBC25CF18}" srcOrd="1" destOrd="0" parTransId="{B9DC465E-BA01-44D4-BAFB-5D8724F73A94}" sibTransId="{6E3A3F9B-E039-4ED5-9F83-30EDD8D7F7A3}"/>
    <dgm:cxn modelId="{D3B9093D-ED7D-418C-B111-43A93F1BFCE5}" type="presOf" srcId="{8CFAFD53-FFC8-4DAF-9E3C-7709C3E08C4C}" destId="{B687CD0A-A74F-47A3-AF4E-B0445900D2EB}" srcOrd="0" destOrd="0" presId="urn:microsoft.com/office/officeart/2018/2/layout/IconVerticalSolidList"/>
    <dgm:cxn modelId="{F5D92E41-5B65-47FB-97CF-66544976AA02}" type="presOf" srcId="{AF087C65-609D-40D0-A95D-DD3042EDEBED}" destId="{AEEDEBEE-3DD7-4591-8973-FF6E3D13D3C6}" srcOrd="0" destOrd="0" presId="urn:microsoft.com/office/officeart/2018/2/layout/IconVerticalSolidList"/>
    <dgm:cxn modelId="{C0573D85-3275-4568-9F11-C216A1327C67}" type="presOf" srcId="{ECACE872-68EB-4AC8-98F7-7EACBC25CF18}" destId="{C02D36D1-099B-424D-837D-07E47B9D3643}" srcOrd="0" destOrd="0" presId="urn:microsoft.com/office/officeart/2018/2/layout/IconVerticalSolidList"/>
    <dgm:cxn modelId="{37D7B295-55E5-4DB8-959E-B66FF7DF200D}" srcId="{8CFAFD53-FFC8-4DAF-9E3C-7709C3E08C4C}" destId="{AF087C65-609D-40D0-A95D-DD3042EDEBED}" srcOrd="0" destOrd="0" parTransId="{2EFA5647-303D-41BC-AE27-8714B0328703}" sibTransId="{131CDF46-C213-499D-BE2D-23DCB0FCC784}"/>
    <dgm:cxn modelId="{A93B7CA4-ADD4-429E-92FD-33A3B51710B2}" type="presParOf" srcId="{B687CD0A-A74F-47A3-AF4E-B0445900D2EB}" destId="{D0DECB72-0936-4F9F-989D-2CAE786498E7}" srcOrd="0" destOrd="0" presId="urn:microsoft.com/office/officeart/2018/2/layout/IconVerticalSolidList"/>
    <dgm:cxn modelId="{68A5B397-6D56-473D-886B-1E4A5BA8A48B}" type="presParOf" srcId="{D0DECB72-0936-4F9F-989D-2CAE786498E7}" destId="{78093532-8A0C-4DF2-99CA-70358FFE803A}" srcOrd="0" destOrd="0" presId="urn:microsoft.com/office/officeart/2018/2/layout/IconVerticalSolidList"/>
    <dgm:cxn modelId="{F11A0B54-E695-491E-9909-DC24BF846013}" type="presParOf" srcId="{D0DECB72-0936-4F9F-989D-2CAE786498E7}" destId="{18FA54E3-610C-4888-BD04-6743090D190D}" srcOrd="1" destOrd="0" presId="urn:microsoft.com/office/officeart/2018/2/layout/IconVerticalSolidList"/>
    <dgm:cxn modelId="{E5BA4801-13E2-461B-89FD-4BDE44166BD7}" type="presParOf" srcId="{D0DECB72-0936-4F9F-989D-2CAE786498E7}" destId="{73A6E359-2C7F-42EE-8ABF-CFF568365A1E}" srcOrd="2" destOrd="0" presId="urn:microsoft.com/office/officeart/2018/2/layout/IconVerticalSolidList"/>
    <dgm:cxn modelId="{BFB716C7-0CCE-49FF-9926-D47EF4EB87BA}" type="presParOf" srcId="{D0DECB72-0936-4F9F-989D-2CAE786498E7}" destId="{AEEDEBEE-3DD7-4591-8973-FF6E3D13D3C6}" srcOrd="3" destOrd="0" presId="urn:microsoft.com/office/officeart/2018/2/layout/IconVerticalSolidList"/>
    <dgm:cxn modelId="{80B05662-12B5-4206-B061-A8CAC6E66EAE}" type="presParOf" srcId="{B687CD0A-A74F-47A3-AF4E-B0445900D2EB}" destId="{C49F6B56-D990-4E00-9175-3C7F4BD8A7F0}" srcOrd="1" destOrd="0" presId="urn:microsoft.com/office/officeart/2018/2/layout/IconVerticalSolidList"/>
    <dgm:cxn modelId="{B2A7245D-6605-4F2D-8E69-FDFB43D3AEE2}" type="presParOf" srcId="{B687CD0A-A74F-47A3-AF4E-B0445900D2EB}" destId="{97913F51-F7A3-43C1-A4AD-C7699BC36BC3}" srcOrd="2" destOrd="0" presId="urn:microsoft.com/office/officeart/2018/2/layout/IconVerticalSolidList"/>
    <dgm:cxn modelId="{4D96A631-073D-4FB0-9278-6CA4391FA52C}" type="presParOf" srcId="{97913F51-F7A3-43C1-A4AD-C7699BC36BC3}" destId="{FE106F14-21B3-4EBA-888F-465C96E47F53}" srcOrd="0" destOrd="0" presId="urn:microsoft.com/office/officeart/2018/2/layout/IconVerticalSolidList"/>
    <dgm:cxn modelId="{2D4ECECB-31F9-4355-B7B7-5D110B791B16}" type="presParOf" srcId="{97913F51-F7A3-43C1-A4AD-C7699BC36BC3}" destId="{BBF8E6AF-B314-4137-AB20-8D08052FD3F9}" srcOrd="1" destOrd="0" presId="urn:microsoft.com/office/officeart/2018/2/layout/IconVerticalSolidList"/>
    <dgm:cxn modelId="{D85866BD-535B-43B8-8B8E-50126C689438}" type="presParOf" srcId="{97913F51-F7A3-43C1-A4AD-C7699BC36BC3}" destId="{880762AF-57F1-4F35-9B5A-D32CCA499D37}" srcOrd="2" destOrd="0" presId="urn:microsoft.com/office/officeart/2018/2/layout/IconVerticalSolidList"/>
    <dgm:cxn modelId="{3605F08A-121B-4D53-A2A6-684BD33E9AF6}" type="presParOf" srcId="{97913F51-F7A3-43C1-A4AD-C7699BC36BC3}" destId="{C02D36D1-099B-424D-837D-07E47B9D36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AC65AC-8263-42AB-AA01-F40D8FB50B5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6DDE4F-9332-4BC6-BE90-AF0C5DDD65F8}">
      <dgm:prSet custT="1"/>
      <dgm:spPr/>
      <dgm:t>
        <a:bodyPr/>
        <a:lstStyle/>
        <a:p>
          <a:pPr algn="l">
            <a:lnSpc>
              <a:spcPct val="100000"/>
            </a:lnSpc>
          </a:pPr>
          <a:r>
            <a:rPr lang="en-US" sz="2400" dirty="0"/>
            <a:t>PDF files are usually created in another programme and </a:t>
          </a:r>
          <a:r>
            <a:rPr lang="en-US" sz="2400" b="1" dirty="0"/>
            <a:t>converted</a:t>
          </a:r>
          <a:r>
            <a:rPr lang="en-US" sz="2400" dirty="0"/>
            <a:t> to PDF.</a:t>
          </a:r>
        </a:p>
      </dgm:t>
    </dgm:pt>
    <dgm:pt modelId="{508E4DDE-8AAB-4260-923B-C545D282F58D}" type="parTrans" cxnId="{A4F2C886-8FA8-4195-A3FF-7630743C8D20}">
      <dgm:prSet/>
      <dgm:spPr/>
      <dgm:t>
        <a:bodyPr/>
        <a:lstStyle/>
        <a:p>
          <a:endParaRPr lang="en-US"/>
        </a:p>
      </dgm:t>
    </dgm:pt>
    <dgm:pt modelId="{31E6B752-CDEC-43AA-8EAB-89897B849ECF}" type="sibTrans" cxnId="{A4F2C886-8FA8-4195-A3FF-7630743C8D20}">
      <dgm:prSet/>
      <dgm:spPr/>
      <dgm:t>
        <a:bodyPr/>
        <a:lstStyle/>
        <a:p>
          <a:endParaRPr lang="en-US"/>
        </a:p>
      </dgm:t>
    </dgm:pt>
    <dgm:pt modelId="{4C04585A-921C-4CC3-95F3-CC48FD9059E5}">
      <dgm:prSet custT="1"/>
      <dgm:spPr/>
      <dgm:t>
        <a:bodyPr/>
        <a:lstStyle/>
        <a:p>
          <a:pPr algn="l">
            <a:lnSpc>
              <a:spcPct val="100000"/>
            </a:lnSpc>
          </a:pPr>
          <a:r>
            <a:rPr lang="en-US" sz="2400" dirty="0"/>
            <a:t>Content, such as heading levels, lists, and alternative text for images is exported.</a:t>
          </a:r>
        </a:p>
      </dgm:t>
    </dgm:pt>
    <dgm:pt modelId="{7A27A614-EE23-4F8E-9BCC-2188229C216A}" type="parTrans" cxnId="{26328720-4184-4352-8503-4BB7A82BCF1E}">
      <dgm:prSet/>
      <dgm:spPr/>
      <dgm:t>
        <a:bodyPr/>
        <a:lstStyle/>
        <a:p>
          <a:endParaRPr lang="en-US"/>
        </a:p>
      </dgm:t>
    </dgm:pt>
    <dgm:pt modelId="{F7E5241B-0885-4DF8-921B-BD404073B1D8}" type="sibTrans" cxnId="{26328720-4184-4352-8503-4BB7A82BCF1E}">
      <dgm:prSet/>
      <dgm:spPr/>
      <dgm:t>
        <a:bodyPr/>
        <a:lstStyle/>
        <a:p>
          <a:endParaRPr lang="en-US"/>
        </a:p>
      </dgm:t>
    </dgm:pt>
    <dgm:pt modelId="{02C974F0-3D79-40A5-8085-39B945E41454}">
      <dgm:prSet custT="1"/>
      <dgm:spPr/>
      <dgm:t>
        <a:bodyPr/>
        <a:lstStyle/>
        <a:p>
          <a:pPr>
            <a:lnSpc>
              <a:spcPct val="100000"/>
            </a:lnSpc>
          </a:pPr>
          <a:r>
            <a:rPr lang="en-US" sz="2400" dirty="0"/>
            <a:t>Use the Export feature to save documents as PDF.</a:t>
          </a:r>
        </a:p>
      </dgm:t>
    </dgm:pt>
    <dgm:pt modelId="{84028D09-AED0-41BF-82A4-FED5F8A5E10D}" type="parTrans" cxnId="{E9A44661-79F5-496B-87BF-5F534D01C5FE}">
      <dgm:prSet/>
      <dgm:spPr/>
      <dgm:t>
        <a:bodyPr/>
        <a:lstStyle/>
        <a:p>
          <a:endParaRPr lang="en-US"/>
        </a:p>
      </dgm:t>
    </dgm:pt>
    <dgm:pt modelId="{5C2080D6-1CD2-4224-9AC1-11CDDE3AA6A2}" type="sibTrans" cxnId="{E9A44661-79F5-496B-87BF-5F534D01C5FE}">
      <dgm:prSet/>
      <dgm:spPr/>
      <dgm:t>
        <a:bodyPr/>
        <a:lstStyle/>
        <a:p>
          <a:endParaRPr lang="en-US"/>
        </a:p>
      </dgm:t>
    </dgm:pt>
    <dgm:pt modelId="{5050B02A-1C50-4129-B23E-50EAD6922744}">
      <dgm:prSet/>
      <dgm:spPr/>
      <dgm:t>
        <a:bodyPr/>
        <a:lstStyle/>
        <a:p>
          <a:pPr algn="l">
            <a:lnSpc>
              <a:spcPct val="100000"/>
            </a:lnSpc>
          </a:pPr>
          <a:r>
            <a:rPr lang="en-US" dirty="0"/>
            <a:t>Be careful not to print to PDF!</a:t>
          </a:r>
        </a:p>
      </dgm:t>
    </dgm:pt>
    <dgm:pt modelId="{6055ABE0-73B0-4CCA-8056-3CD612C8976A}" type="parTrans" cxnId="{F7ECAD6A-E5D1-4DFB-8875-F774F9B7DB13}">
      <dgm:prSet/>
      <dgm:spPr/>
      <dgm:t>
        <a:bodyPr/>
        <a:lstStyle/>
        <a:p>
          <a:endParaRPr lang="en-US"/>
        </a:p>
      </dgm:t>
    </dgm:pt>
    <dgm:pt modelId="{144AFC90-11E3-460D-B586-896386A1A86E}" type="sibTrans" cxnId="{F7ECAD6A-E5D1-4DFB-8875-F774F9B7DB13}">
      <dgm:prSet/>
      <dgm:spPr/>
      <dgm:t>
        <a:bodyPr/>
        <a:lstStyle/>
        <a:p>
          <a:endParaRPr lang="en-US"/>
        </a:p>
      </dgm:t>
    </dgm:pt>
    <dgm:pt modelId="{9FB1A9AD-36B3-4BA2-92D1-69862B24BAA2}" type="pres">
      <dgm:prSet presAssocID="{92AC65AC-8263-42AB-AA01-F40D8FB50B50}" presName="root" presStyleCnt="0">
        <dgm:presLayoutVars>
          <dgm:dir/>
          <dgm:resizeHandles val="exact"/>
        </dgm:presLayoutVars>
      </dgm:prSet>
      <dgm:spPr/>
    </dgm:pt>
    <dgm:pt modelId="{66DD28CF-BA15-4D4F-8864-7EEC318BF352}" type="pres">
      <dgm:prSet presAssocID="{776DDE4F-9332-4BC6-BE90-AF0C5DDD65F8}" presName="compNode" presStyleCnt="0"/>
      <dgm:spPr/>
    </dgm:pt>
    <dgm:pt modelId="{BF109371-C619-4A82-966A-8033F8AA5D26}" type="pres">
      <dgm:prSet presAssocID="{776DDE4F-9332-4BC6-BE90-AF0C5DDD65F8}"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EC5D1E59-3E28-4807-A3AA-2A016DF9885D}" type="pres">
      <dgm:prSet presAssocID="{776DDE4F-9332-4BC6-BE90-AF0C5DDD65F8}" presName="spaceRect" presStyleCnt="0"/>
      <dgm:spPr/>
    </dgm:pt>
    <dgm:pt modelId="{F90EBE2F-2716-4CB3-A6D7-696778E92F47}" type="pres">
      <dgm:prSet presAssocID="{776DDE4F-9332-4BC6-BE90-AF0C5DDD65F8}" presName="textRect" presStyleLbl="revTx" presStyleIdx="0" presStyleCnt="4" custScaleX="167692">
        <dgm:presLayoutVars>
          <dgm:chMax val="1"/>
          <dgm:chPref val="1"/>
        </dgm:presLayoutVars>
      </dgm:prSet>
      <dgm:spPr/>
    </dgm:pt>
    <dgm:pt modelId="{5C0B91F8-839A-4D00-B3E4-E9F0E7069581}" type="pres">
      <dgm:prSet presAssocID="{31E6B752-CDEC-43AA-8EAB-89897B849ECF}" presName="sibTrans" presStyleCnt="0"/>
      <dgm:spPr/>
    </dgm:pt>
    <dgm:pt modelId="{04626784-D771-48D0-A614-7E0A2AE3E658}" type="pres">
      <dgm:prSet presAssocID="{4C04585A-921C-4CC3-95F3-CC48FD9059E5}" presName="compNode" presStyleCnt="0"/>
      <dgm:spPr/>
    </dgm:pt>
    <dgm:pt modelId="{1C7D8EE6-98D4-442A-A8E0-2C00D01CC63F}" type="pres">
      <dgm:prSet presAssocID="{4C04585A-921C-4CC3-95F3-CC48FD9059E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BE304A2-2B09-4983-A0F8-84DE73CABE36}" type="pres">
      <dgm:prSet presAssocID="{4C04585A-921C-4CC3-95F3-CC48FD9059E5}" presName="spaceRect" presStyleCnt="0"/>
      <dgm:spPr/>
    </dgm:pt>
    <dgm:pt modelId="{06F9B561-97D6-4E5B-912E-6018B427BCFB}" type="pres">
      <dgm:prSet presAssocID="{4C04585A-921C-4CC3-95F3-CC48FD9059E5}" presName="textRect" presStyleLbl="revTx" presStyleIdx="1" presStyleCnt="4" custScaleX="152113">
        <dgm:presLayoutVars>
          <dgm:chMax val="1"/>
          <dgm:chPref val="1"/>
        </dgm:presLayoutVars>
      </dgm:prSet>
      <dgm:spPr/>
    </dgm:pt>
    <dgm:pt modelId="{4E810A99-F211-4980-9532-1CB462705D16}" type="pres">
      <dgm:prSet presAssocID="{F7E5241B-0885-4DF8-921B-BD404073B1D8}" presName="sibTrans" presStyleCnt="0"/>
      <dgm:spPr/>
    </dgm:pt>
    <dgm:pt modelId="{FE2C014C-E2E7-4767-AC7A-CFD5FAF2DB16}" type="pres">
      <dgm:prSet presAssocID="{02C974F0-3D79-40A5-8085-39B945E41454}" presName="compNode" presStyleCnt="0"/>
      <dgm:spPr/>
    </dgm:pt>
    <dgm:pt modelId="{5063D764-2D61-477D-9D8E-DC3E5D989599}" type="pres">
      <dgm:prSet presAssocID="{02C974F0-3D79-40A5-8085-39B945E41454}" presName="iconRect" presStyleLbl="node1" presStyleIdx="2" presStyleCnt="4" custLinFactNeighborX="-3207" custLinFactNeighborY="25655"/>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load from cloud"/>
        </a:ext>
      </dgm:extLst>
    </dgm:pt>
    <dgm:pt modelId="{220FCCD9-F45B-4E3D-8B02-0C73BFBDDE88}" type="pres">
      <dgm:prSet presAssocID="{02C974F0-3D79-40A5-8085-39B945E41454}" presName="spaceRect" presStyleCnt="0"/>
      <dgm:spPr/>
    </dgm:pt>
    <dgm:pt modelId="{3B8CA4D9-271A-4383-B58E-F8A8D2DDF82A}" type="pres">
      <dgm:prSet presAssocID="{02C974F0-3D79-40A5-8085-39B945E41454}" presName="textRect" presStyleLbl="revTx" presStyleIdx="2" presStyleCnt="4" custScaleX="129066">
        <dgm:presLayoutVars>
          <dgm:chMax val="1"/>
          <dgm:chPref val="1"/>
        </dgm:presLayoutVars>
      </dgm:prSet>
      <dgm:spPr/>
    </dgm:pt>
    <dgm:pt modelId="{C6BC3FE6-705F-4D34-850D-D0B61E0C2FA0}" type="pres">
      <dgm:prSet presAssocID="{5C2080D6-1CD2-4224-9AC1-11CDDE3AA6A2}" presName="sibTrans" presStyleCnt="0"/>
      <dgm:spPr/>
    </dgm:pt>
    <dgm:pt modelId="{F6101207-0A73-46A4-8275-CE0913C25F0C}" type="pres">
      <dgm:prSet presAssocID="{5050B02A-1C50-4129-B23E-50EAD6922744}" presName="compNode" presStyleCnt="0"/>
      <dgm:spPr/>
    </dgm:pt>
    <dgm:pt modelId="{917CD240-42B1-4EC0-B9BB-35981039353F}" type="pres">
      <dgm:prSet presAssocID="{5050B02A-1C50-4129-B23E-50EAD692274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inter"/>
        </a:ext>
      </dgm:extLst>
    </dgm:pt>
    <dgm:pt modelId="{05E867CD-03C7-4763-B49A-E91831378DA1}" type="pres">
      <dgm:prSet presAssocID="{5050B02A-1C50-4129-B23E-50EAD6922744}" presName="spaceRect" presStyleCnt="0"/>
      <dgm:spPr/>
    </dgm:pt>
    <dgm:pt modelId="{1AAC9688-03AB-48C4-BC00-B1AEE98BBA89}" type="pres">
      <dgm:prSet presAssocID="{5050B02A-1C50-4129-B23E-50EAD6922744}" presName="textRect" presStyleLbl="revTx" presStyleIdx="3" presStyleCnt="4">
        <dgm:presLayoutVars>
          <dgm:chMax val="1"/>
          <dgm:chPref val="1"/>
        </dgm:presLayoutVars>
      </dgm:prSet>
      <dgm:spPr/>
    </dgm:pt>
  </dgm:ptLst>
  <dgm:cxnLst>
    <dgm:cxn modelId="{26328720-4184-4352-8503-4BB7A82BCF1E}" srcId="{92AC65AC-8263-42AB-AA01-F40D8FB50B50}" destId="{4C04585A-921C-4CC3-95F3-CC48FD9059E5}" srcOrd="1" destOrd="0" parTransId="{7A27A614-EE23-4F8E-9BCC-2188229C216A}" sibTransId="{F7E5241B-0885-4DF8-921B-BD404073B1D8}"/>
    <dgm:cxn modelId="{69AA783E-9E4C-48D1-B8E6-2B7E94E62862}" type="presOf" srcId="{02C974F0-3D79-40A5-8085-39B945E41454}" destId="{3B8CA4D9-271A-4383-B58E-F8A8D2DDF82A}" srcOrd="0" destOrd="0" presId="urn:microsoft.com/office/officeart/2018/2/layout/IconLabelList"/>
    <dgm:cxn modelId="{E9A44661-79F5-496B-87BF-5F534D01C5FE}" srcId="{92AC65AC-8263-42AB-AA01-F40D8FB50B50}" destId="{02C974F0-3D79-40A5-8085-39B945E41454}" srcOrd="2" destOrd="0" parTransId="{84028D09-AED0-41BF-82A4-FED5F8A5E10D}" sibTransId="{5C2080D6-1CD2-4224-9AC1-11CDDE3AA6A2}"/>
    <dgm:cxn modelId="{F7ECAD6A-E5D1-4DFB-8875-F774F9B7DB13}" srcId="{92AC65AC-8263-42AB-AA01-F40D8FB50B50}" destId="{5050B02A-1C50-4129-B23E-50EAD6922744}" srcOrd="3" destOrd="0" parTransId="{6055ABE0-73B0-4CCA-8056-3CD612C8976A}" sibTransId="{144AFC90-11E3-460D-B586-896386A1A86E}"/>
    <dgm:cxn modelId="{95DEC96D-E7E5-4BB4-8741-E3D12D41E192}" type="presOf" srcId="{92AC65AC-8263-42AB-AA01-F40D8FB50B50}" destId="{9FB1A9AD-36B3-4BA2-92D1-69862B24BAA2}" srcOrd="0" destOrd="0" presId="urn:microsoft.com/office/officeart/2018/2/layout/IconLabelList"/>
    <dgm:cxn modelId="{A4F2C886-8FA8-4195-A3FF-7630743C8D20}" srcId="{92AC65AC-8263-42AB-AA01-F40D8FB50B50}" destId="{776DDE4F-9332-4BC6-BE90-AF0C5DDD65F8}" srcOrd="0" destOrd="0" parTransId="{508E4DDE-8AAB-4260-923B-C545D282F58D}" sibTransId="{31E6B752-CDEC-43AA-8EAB-89897B849ECF}"/>
    <dgm:cxn modelId="{C33113DD-4317-41E9-9AB8-C1D461F3DC00}" type="presOf" srcId="{776DDE4F-9332-4BC6-BE90-AF0C5DDD65F8}" destId="{F90EBE2F-2716-4CB3-A6D7-696778E92F47}" srcOrd="0" destOrd="0" presId="urn:microsoft.com/office/officeart/2018/2/layout/IconLabelList"/>
    <dgm:cxn modelId="{E912C0DE-50AD-444F-823E-827AF95079DE}" type="presOf" srcId="{5050B02A-1C50-4129-B23E-50EAD6922744}" destId="{1AAC9688-03AB-48C4-BC00-B1AEE98BBA89}" srcOrd="0" destOrd="0" presId="urn:microsoft.com/office/officeart/2018/2/layout/IconLabelList"/>
    <dgm:cxn modelId="{D52CC6EC-EA2F-4867-B52C-590B0AE1743B}" type="presOf" srcId="{4C04585A-921C-4CC3-95F3-CC48FD9059E5}" destId="{06F9B561-97D6-4E5B-912E-6018B427BCFB}" srcOrd="0" destOrd="0" presId="urn:microsoft.com/office/officeart/2018/2/layout/IconLabelList"/>
    <dgm:cxn modelId="{3EFDB885-8502-46BC-8D58-B9A4F26EC0C1}" type="presParOf" srcId="{9FB1A9AD-36B3-4BA2-92D1-69862B24BAA2}" destId="{66DD28CF-BA15-4D4F-8864-7EEC318BF352}" srcOrd="0" destOrd="0" presId="urn:microsoft.com/office/officeart/2018/2/layout/IconLabelList"/>
    <dgm:cxn modelId="{EC346110-1906-4F42-921D-EF857110AA0D}" type="presParOf" srcId="{66DD28CF-BA15-4D4F-8864-7EEC318BF352}" destId="{BF109371-C619-4A82-966A-8033F8AA5D26}" srcOrd="0" destOrd="0" presId="urn:microsoft.com/office/officeart/2018/2/layout/IconLabelList"/>
    <dgm:cxn modelId="{A34312ED-CAC4-4E00-BD10-58E1B819B5A8}" type="presParOf" srcId="{66DD28CF-BA15-4D4F-8864-7EEC318BF352}" destId="{EC5D1E59-3E28-4807-A3AA-2A016DF9885D}" srcOrd="1" destOrd="0" presId="urn:microsoft.com/office/officeart/2018/2/layout/IconLabelList"/>
    <dgm:cxn modelId="{C458D697-6EA8-44E0-BC0D-71CE1E20CEFB}" type="presParOf" srcId="{66DD28CF-BA15-4D4F-8864-7EEC318BF352}" destId="{F90EBE2F-2716-4CB3-A6D7-696778E92F47}" srcOrd="2" destOrd="0" presId="urn:microsoft.com/office/officeart/2018/2/layout/IconLabelList"/>
    <dgm:cxn modelId="{DF33427E-9089-4983-88CC-19C813E8D701}" type="presParOf" srcId="{9FB1A9AD-36B3-4BA2-92D1-69862B24BAA2}" destId="{5C0B91F8-839A-4D00-B3E4-E9F0E7069581}" srcOrd="1" destOrd="0" presId="urn:microsoft.com/office/officeart/2018/2/layout/IconLabelList"/>
    <dgm:cxn modelId="{D3441431-57F2-4CBC-B970-2B8B0FF0B8B0}" type="presParOf" srcId="{9FB1A9AD-36B3-4BA2-92D1-69862B24BAA2}" destId="{04626784-D771-48D0-A614-7E0A2AE3E658}" srcOrd="2" destOrd="0" presId="urn:microsoft.com/office/officeart/2018/2/layout/IconLabelList"/>
    <dgm:cxn modelId="{F4435E0B-07AD-446C-B7ED-059F202E027A}" type="presParOf" srcId="{04626784-D771-48D0-A614-7E0A2AE3E658}" destId="{1C7D8EE6-98D4-442A-A8E0-2C00D01CC63F}" srcOrd="0" destOrd="0" presId="urn:microsoft.com/office/officeart/2018/2/layout/IconLabelList"/>
    <dgm:cxn modelId="{1065AC5E-9FC7-4A3F-8A01-CBBF9D04A27D}" type="presParOf" srcId="{04626784-D771-48D0-A614-7E0A2AE3E658}" destId="{ABE304A2-2B09-4983-A0F8-84DE73CABE36}" srcOrd="1" destOrd="0" presId="urn:microsoft.com/office/officeart/2018/2/layout/IconLabelList"/>
    <dgm:cxn modelId="{6860943D-794D-4BE0-89C6-FBC3BCA7A83D}" type="presParOf" srcId="{04626784-D771-48D0-A614-7E0A2AE3E658}" destId="{06F9B561-97D6-4E5B-912E-6018B427BCFB}" srcOrd="2" destOrd="0" presId="urn:microsoft.com/office/officeart/2018/2/layout/IconLabelList"/>
    <dgm:cxn modelId="{40A3F370-0E42-4129-898E-FDEB0B5936B8}" type="presParOf" srcId="{9FB1A9AD-36B3-4BA2-92D1-69862B24BAA2}" destId="{4E810A99-F211-4980-9532-1CB462705D16}" srcOrd="3" destOrd="0" presId="urn:microsoft.com/office/officeart/2018/2/layout/IconLabelList"/>
    <dgm:cxn modelId="{29EDAEC5-488F-4913-982F-3B5685572745}" type="presParOf" srcId="{9FB1A9AD-36B3-4BA2-92D1-69862B24BAA2}" destId="{FE2C014C-E2E7-4767-AC7A-CFD5FAF2DB16}" srcOrd="4" destOrd="0" presId="urn:microsoft.com/office/officeart/2018/2/layout/IconLabelList"/>
    <dgm:cxn modelId="{16F3B907-EEF5-4A2B-96E3-20ADCC9C86E3}" type="presParOf" srcId="{FE2C014C-E2E7-4767-AC7A-CFD5FAF2DB16}" destId="{5063D764-2D61-477D-9D8E-DC3E5D989599}" srcOrd="0" destOrd="0" presId="urn:microsoft.com/office/officeart/2018/2/layout/IconLabelList"/>
    <dgm:cxn modelId="{FE5690A4-C6E9-4A45-BB97-7392377565C4}" type="presParOf" srcId="{FE2C014C-E2E7-4767-AC7A-CFD5FAF2DB16}" destId="{220FCCD9-F45B-4E3D-8B02-0C73BFBDDE88}" srcOrd="1" destOrd="0" presId="urn:microsoft.com/office/officeart/2018/2/layout/IconLabelList"/>
    <dgm:cxn modelId="{44C25186-258B-4DC1-B7A1-CD1AF17E96AF}" type="presParOf" srcId="{FE2C014C-E2E7-4767-AC7A-CFD5FAF2DB16}" destId="{3B8CA4D9-271A-4383-B58E-F8A8D2DDF82A}" srcOrd="2" destOrd="0" presId="urn:microsoft.com/office/officeart/2018/2/layout/IconLabelList"/>
    <dgm:cxn modelId="{E7862889-AD33-47EE-A525-9A636D4A4C49}" type="presParOf" srcId="{9FB1A9AD-36B3-4BA2-92D1-69862B24BAA2}" destId="{C6BC3FE6-705F-4D34-850D-D0B61E0C2FA0}" srcOrd="5" destOrd="0" presId="urn:microsoft.com/office/officeart/2018/2/layout/IconLabelList"/>
    <dgm:cxn modelId="{C6F163EE-B18E-40FC-B958-2CA6FC9D7FAB}" type="presParOf" srcId="{9FB1A9AD-36B3-4BA2-92D1-69862B24BAA2}" destId="{F6101207-0A73-46A4-8275-CE0913C25F0C}" srcOrd="6" destOrd="0" presId="urn:microsoft.com/office/officeart/2018/2/layout/IconLabelList"/>
    <dgm:cxn modelId="{F4914BA1-18C4-418F-9581-DDC5C41AD8E2}" type="presParOf" srcId="{F6101207-0A73-46A4-8275-CE0913C25F0C}" destId="{917CD240-42B1-4EC0-B9BB-35981039353F}" srcOrd="0" destOrd="0" presId="urn:microsoft.com/office/officeart/2018/2/layout/IconLabelList"/>
    <dgm:cxn modelId="{8F1A4CF1-FE1C-46F0-9988-7A2763533458}" type="presParOf" srcId="{F6101207-0A73-46A4-8275-CE0913C25F0C}" destId="{05E867CD-03C7-4763-B49A-E91831378DA1}" srcOrd="1" destOrd="0" presId="urn:microsoft.com/office/officeart/2018/2/layout/IconLabelList"/>
    <dgm:cxn modelId="{E7D94CF4-125B-4EB9-82DA-F8D30F314BB1}" type="presParOf" srcId="{F6101207-0A73-46A4-8275-CE0913C25F0C}" destId="{1AAC9688-03AB-48C4-BC00-B1AEE98BBA8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420C8-612E-47F4-8F31-7E3FD528278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F54EE17B-3F48-4E39-A4EF-E2BDD7F091DC}">
      <dgm:prSet/>
      <dgm:spPr/>
      <dgm:t>
        <a:bodyPr/>
        <a:lstStyle/>
        <a:p>
          <a:r>
            <a:rPr lang="en-IE"/>
            <a:t>Transparent</a:t>
          </a:r>
          <a:endParaRPr lang="en-US"/>
        </a:p>
      </dgm:t>
    </dgm:pt>
    <dgm:pt modelId="{30DEA052-C2D9-4752-9E00-B7AD9C270691}" type="parTrans" cxnId="{A08C36C1-804E-4C66-9F92-72CC3878D5A3}">
      <dgm:prSet/>
      <dgm:spPr/>
      <dgm:t>
        <a:bodyPr/>
        <a:lstStyle/>
        <a:p>
          <a:endParaRPr lang="en-US"/>
        </a:p>
      </dgm:t>
    </dgm:pt>
    <dgm:pt modelId="{FF52453C-3C6F-4B23-A246-77DE0A5DC248}" type="sibTrans" cxnId="{A08C36C1-804E-4C66-9F92-72CC3878D5A3}">
      <dgm:prSet/>
      <dgm:spPr/>
      <dgm:t>
        <a:bodyPr/>
        <a:lstStyle/>
        <a:p>
          <a:endParaRPr lang="en-US"/>
        </a:p>
      </dgm:t>
    </dgm:pt>
    <dgm:pt modelId="{F7CCF119-5530-466F-B158-217736454140}">
      <dgm:prSet/>
      <dgm:spPr/>
      <dgm:t>
        <a:bodyPr/>
        <a:lstStyle/>
        <a:p>
          <a:r>
            <a:rPr lang="en-IE"/>
            <a:t>Scaffolded</a:t>
          </a:r>
          <a:endParaRPr lang="en-US"/>
        </a:p>
      </dgm:t>
    </dgm:pt>
    <dgm:pt modelId="{6AB712C4-F64A-406F-A347-583B233422D8}" type="parTrans" cxnId="{09720F13-4E34-456F-926E-F7AB501B9DED}">
      <dgm:prSet/>
      <dgm:spPr/>
      <dgm:t>
        <a:bodyPr/>
        <a:lstStyle/>
        <a:p>
          <a:endParaRPr lang="en-US"/>
        </a:p>
      </dgm:t>
    </dgm:pt>
    <dgm:pt modelId="{166DAE74-8970-49CD-9F97-6F971B74A72B}" type="sibTrans" cxnId="{09720F13-4E34-456F-926E-F7AB501B9DED}">
      <dgm:prSet/>
      <dgm:spPr/>
      <dgm:t>
        <a:bodyPr/>
        <a:lstStyle/>
        <a:p>
          <a:endParaRPr lang="en-US"/>
        </a:p>
      </dgm:t>
    </dgm:pt>
    <dgm:pt modelId="{059F8DDA-352B-495A-A7B3-4938363090B9}">
      <dgm:prSet/>
      <dgm:spPr/>
      <dgm:t>
        <a:bodyPr/>
        <a:lstStyle/>
        <a:p>
          <a:r>
            <a:rPr lang="en-IE"/>
            <a:t>Choice of assessment</a:t>
          </a:r>
          <a:endParaRPr lang="en-US"/>
        </a:p>
      </dgm:t>
    </dgm:pt>
    <dgm:pt modelId="{A1C595B0-0AAF-40AE-88B8-73473BAA87C6}" type="parTrans" cxnId="{45CCFB49-61B7-445D-9709-C1B7A99AD071}">
      <dgm:prSet/>
      <dgm:spPr/>
      <dgm:t>
        <a:bodyPr/>
        <a:lstStyle/>
        <a:p>
          <a:endParaRPr lang="en-US"/>
        </a:p>
      </dgm:t>
    </dgm:pt>
    <dgm:pt modelId="{A9057285-56DA-4BDE-94D0-C722A7AC3CA8}" type="sibTrans" cxnId="{45CCFB49-61B7-445D-9709-C1B7A99AD071}">
      <dgm:prSet/>
      <dgm:spPr/>
      <dgm:t>
        <a:bodyPr/>
        <a:lstStyle/>
        <a:p>
          <a:endParaRPr lang="en-US"/>
        </a:p>
      </dgm:t>
    </dgm:pt>
    <dgm:pt modelId="{0998514E-024F-4476-B95E-2591C281309F}">
      <dgm:prSet/>
      <dgm:spPr/>
      <dgm:t>
        <a:bodyPr/>
        <a:lstStyle/>
        <a:p>
          <a:r>
            <a:rPr lang="en-IE"/>
            <a:t>Variety of assessment</a:t>
          </a:r>
          <a:endParaRPr lang="en-US"/>
        </a:p>
      </dgm:t>
    </dgm:pt>
    <dgm:pt modelId="{BF39183A-E99B-4004-8ABF-BB0484E88A5C}" type="parTrans" cxnId="{16A8078E-5517-4255-A993-E841D35E80DC}">
      <dgm:prSet/>
      <dgm:spPr/>
      <dgm:t>
        <a:bodyPr/>
        <a:lstStyle/>
        <a:p>
          <a:endParaRPr lang="en-US"/>
        </a:p>
      </dgm:t>
    </dgm:pt>
    <dgm:pt modelId="{75D82529-64E4-42A6-AD46-2BC6AB289539}" type="sibTrans" cxnId="{16A8078E-5517-4255-A993-E841D35E80DC}">
      <dgm:prSet/>
      <dgm:spPr/>
      <dgm:t>
        <a:bodyPr/>
        <a:lstStyle/>
        <a:p>
          <a:endParaRPr lang="en-US"/>
        </a:p>
      </dgm:t>
    </dgm:pt>
    <dgm:pt modelId="{25061EAE-794F-4F92-8E99-8512DA7FA763}">
      <dgm:prSet/>
      <dgm:spPr/>
      <dgm:t>
        <a:bodyPr/>
        <a:lstStyle/>
        <a:p>
          <a:r>
            <a:rPr lang="en-IE"/>
            <a:t>Authentic assessment</a:t>
          </a:r>
          <a:endParaRPr lang="en-US"/>
        </a:p>
      </dgm:t>
    </dgm:pt>
    <dgm:pt modelId="{E462D1D1-DD0F-41FC-8334-D8459E51B9D5}" type="parTrans" cxnId="{00FF00B3-C4EB-4F84-8B23-8FD9D7AA605C}">
      <dgm:prSet/>
      <dgm:spPr/>
      <dgm:t>
        <a:bodyPr/>
        <a:lstStyle/>
        <a:p>
          <a:endParaRPr lang="en-US"/>
        </a:p>
      </dgm:t>
    </dgm:pt>
    <dgm:pt modelId="{42156C4A-7C90-42BE-8B69-07A0A2C0FCE6}" type="sibTrans" cxnId="{00FF00B3-C4EB-4F84-8B23-8FD9D7AA605C}">
      <dgm:prSet/>
      <dgm:spPr/>
      <dgm:t>
        <a:bodyPr/>
        <a:lstStyle/>
        <a:p>
          <a:endParaRPr lang="en-US"/>
        </a:p>
      </dgm:t>
    </dgm:pt>
    <dgm:pt modelId="{59D67D5A-A62B-44DC-AECE-A058374E4E1D}">
      <dgm:prSet/>
      <dgm:spPr/>
      <dgm:t>
        <a:bodyPr/>
        <a:lstStyle/>
        <a:p>
          <a:r>
            <a:rPr lang="en-IE"/>
            <a:t>Student self monitor/self assess</a:t>
          </a:r>
          <a:endParaRPr lang="en-US"/>
        </a:p>
      </dgm:t>
    </dgm:pt>
    <dgm:pt modelId="{B14A6BD4-5202-408C-B580-E3E8FB3B0191}" type="parTrans" cxnId="{3F88D0D8-8255-448E-8B8F-5B4D5A6A36E1}">
      <dgm:prSet/>
      <dgm:spPr/>
      <dgm:t>
        <a:bodyPr/>
        <a:lstStyle/>
        <a:p>
          <a:endParaRPr lang="en-US"/>
        </a:p>
      </dgm:t>
    </dgm:pt>
    <dgm:pt modelId="{382EEE79-FC0E-45A2-B95E-863AD64CE2BF}" type="sibTrans" cxnId="{3F88D0D8-8255-448E-8B8F-5B4D5A6A36E1}">
      <dgm:prSet/>
      <dgm:spPr/>
      <dgm:t>
        <a:bodyPr/>
        <a:lstStyle/>
        <a:p>
          <a:endParaRPr lang="en-US"/>
        </a:p>
      </dgm:t>
    </dgm:pt>
    <dgm:pt modelId="{77253BB2-4FD9-4530-ADBD-A2352424CB08}">
      <dgm:prSet/>
      <dgm:spPr/>
      <dgm:t>
        <a:bodyPr/>
        <a:lstStyle/>
        <a:p>
          <a:r>
            <a:rPr lang="en-IE"/>
            <a:t>Students peer assess/review</a:t>
          </a:r>
          <a:endParaRPr lang="en-US"/>
        </a:p>
      </dgm:t>
    </dgm:pt>
    <dgm:pt modelId="{45A7C0D1-4448-42BE-920C-86A4A06A6170}" type="parTrans" cxnId="{57C87D62-CD14-4D1B-8E1F-961E0AF1B91A}">
      <dgm:prSet/>
      <dgm:spPr/>
      <dgm:t>
        <a:bodyPr/>
        <a:lstStyle/>
        <a:p>
          <a:endParaRPr lang="en-US"/>
        </a:p>
      </dgm:t>
    </dgm:pt>
    <dgm:pt modelId="{5E66B907-3787-4BDC-8E77-C6BF5C42A959}" type="sibTrans" cxnId="{57C87D62-CD14-4D1B-8E1F-961E0AF1B91A}">
      <dgm:prSet/>
      <dgm:spPr/>
      <dgm:t>
        <a:bodyPr/>
        <a:lstStyle/>
        <a:p>
          <a:endParaRPr lang="en-US"/>
        </a:p>
      </dgm:t>
    </dgm:pt>
    <dgm:pt modelId="{DA4B686A-0647-45D0-B16F-77F17B39746F}">
      <dgm:prSet/>
      <dgm:spPr/>
      <dgm:t>
        <a:bodyPr/>
        <a:lstStyle/>
        <a:p>
          <a:r>
            <a:rPr lang="en-IE"/>
            <a:t>Programme approach</a:t>
          </a:r>
          <a:endParaRPr lang="en-US"/>
        </a:p>
      </dgm:t>
    </dgm:pt>
    <dgm:pt modelId="{9856B087-BD0F-477D-9060-C65176561DE2}" type="parTrans" cxnId="{77460693-ABE6-4347-9007-3F305B1C5242}">
      <dgm:prSet/>
      <dgm:spPr/>
      <dgm:t>
        <a:bodyPr/>
        <a:lstStyle/>
        <a:p>
          <a:endParaRPr lang="en-US"/>
        </a:p>
      </dgm:t>
    </dgm:pt>
    <dgm:pt modelId="{406F3CA3-6ACD-4B23-9F4E-56104E49AD90}" type="sibTrans" cxnId="{77460693-ABE6-4347-9007-3F305B1C5242}">
      <dgm:prSet/>
      <dgm:spPr/>
      <dgm:t>
        <a:bodyPr/>
        <a:lstStyle/>
        <a:p>
          <a:endParaRPr lang="en-US"/>
        </a:p>
      </dgm:t>
    </dgm:pt>
    <dgm:pt modelId="{DAF0904E-1B8D-4C71-9E11-5493FCF0A483}">
      <dgm:prSet/>
      <dgm:spPr/>
      <dgm:t>
        <a:bodyPr/>
        <a:lstStyle/>
        <a:p>
          <a:r>
            <a:rPr lang="en-IE"/>
            <a:t>Supportive policies</a:t>
          </a:r>
          <a:endParaRPr lang="en-US"/>
        </a:p>
      </dgm:t>
    </dgm:pt>
    <dgm:pt modelId="{C03115C1-4A6F-4829-AB2A-1D34738C36CC}" type="parTrans" cxnId="{59C1FD7B-F0AB-48F2-BDC6-F97EEFDFC3B3}">
      <dgm:prSet/>
      <dgm:spPr/>
      <dgm:t>
        <a:bodyPr/>
        <a:lstStyle/>
        <a:p>
          <a:endParaRPr lang="en-US"/>
        </a:p>
      </dgm:t>
    </dgm:pt>
    <dgm:pt modelId="{FCCDDED6-8E85-436C-8983-E01A2DF6221D}" type="sibTrans" cxnId="{59C1FD7B-F0AB-48F2-BDC6-F97EEFDFC3B3}">
      <dgm:prSet/>
      <dgm:spPr/>
      <dgm:t>
        <a:bodyPr/>
        <a:lstStyle/>
        <a:p>
          <a:endParaRPr lang="en-US"/>
        </a:p>
      </dgm:t>
    </dgm:pt>
    <dgm:pt modelId="{2E09132C-F84D-4474-8F06-CF2664345ED7}">
      <dgm:prSet/>
      <dgm:spPr/>
      <dgm:t>
        <a:bodyPr/>
        <a:lstStyle/>
        <a:p>
          <a:r>
            <a:rPr lang="en-IE"/>
            <a:t>Staff development</a:t>
          </a:r>
          <a:endParaRPr lang="en-US"/>
        </a:p>
      </dgm:t>
    </dgm:pt>
    <dgm:pt modelId="{87496A6B-3501-46E4-BBE3-9CF7FFDD142F}" type="parTrans" cxnId="{E69BB22C-21AA-4302-A553-1C202D64E11D}">
      <dgm:prSet/>
      <dgm:spPr/>
      <dgm:t>
        <a:bodyPr/>
        <a:lstStyle/>
        <a:p>
          <a:endParaRPr lang="en-US"/>
        </a:p>
      </dgm:t>
    </dgm:pt>
    <dgm:pt modelId="{4442AD89-BE50-4E9F-83ED-D62075F8DC22}" type="sibTrans" cxnId="{E69BB22C-21AA-4302-A553-1C202D64E11D}">
      <dgm:prSet/>
      <dgm:spPr/>
      <dgm:t>
        <a:bodyPr/>
        <a:lstStyle/>
        <a:p>
          <a:endParaRPr lang="en-US"/>
        </a:p>
      </dgm:t>
    </dgm:pt>
    <dgm:pt modelId="{85C509E9-0FF0-430B-96AD-1B94F0A86CCD}" type="pres">
      <dgm:prSet presAssocID="{603420C8-612E-47F4-8F31-7E3FD528278C}" presName="vert0" presStyleCnt="0">
        <dgm:presLayoutVars>
          <dgm:dir/>
          <dgm:animOne val="branch"/>
          <dgm:animLvl val="lvl"/>
        </dgm:presLayoutVars>
      </dgm:prSet>
      <dgm:spPr/>
    </dgm:pt>
    <dgm:pt modelId="{38C9B8BB-57D5-4399-8522-2FF7F72B0B50}" type="pres">
      <dgm:prSet presAssocID="{F54EE17B-3F48-4E39-A4EF-E2BDD7F091DC}" presName="thickLine" presStyleLbl="alignNode1" presStyleIdx="0" presStyleCnt="10"/>
      <dgm:spPr/>
    </dgm:pt>
    <dgm:pt modelId="{9552EF03-8E52-42E7-8362-64A861DABDFF}" type="pres">
      <dgm:prSet presAssocID="{F54EE17B-3F48-4E39-A4EF-E2BDD7F091DC}" presName="horz1" presStyleCnt="0"/>
      <dgm:spPr/>
    </dgm:pt>
    <dgm:pt modelId="{B9B06025-1699-46EB-AA05-7A3B0768EF7C}" type="pres">
      <dgm:prSet presAssocID="{F54EE17B-3F48-4E39-A4EF-E2BDD7F091DC}" presName="tx1" presStyleLbl="revTx" presStyleIdx="0" presStyleCnt="10"/>
      <dgm:spPr/>
    </dgm:pt>
    <dgm:pt modelId="{915356D8-4104-4853-A3F7-1E58905CE636}" type="pres">
      <dgm:prSet presAssocID="{F54EE17B-3F48-4E39-A4EF-E2BDD7F091DC}" presName="vert1" presStyleCnt="0"/>
      <dgm:spPr/>
    </dgm:pt>
    <dgm:pt modelId="{A87CE6E0-A181-41CE-BEDC-1D2F4DFCF248}" type="pres">
      <dgm:prSet presAssocID="{F7CCF119-5530-466F-B158-217736454140}" presName="thickLine" presStyleLbl="alignNode1" presStyleIdx="1" presStyleCnt="10"/>
      <dgm:spPr/>
    </dgm:pt>
    <dgm:pt modelId="{C1B5CF71-D365-400C-B79F-54F3FF9928D6}" type="pres">
      <dgm:prSet presAssocID="{F7CCF119-5530-466F-B158-217736454140}" presName="horz1" presStyleCnt="0"/>
      <dgm:spPr/>
    </dgm:pt>
    <dgm:pt modelId="{C91D235B-4F88-4833-A6BA-105E4B297546}" type="pres">
      <dgm:prSet presAssocID="{F7CCF119-5530-466F-B158-217736454140}" presName="tx1" presStyleLbl="revTx" presStyleIdx="1" presStyleCnt="10"/>
      <dgm:spPr/>
    </dgm:pt>
    <dgm:pt modelId="{17FB024B-4C80-4F35-A7C8-43C70827F270}" type="pres">
      <dgm:prSet presAssocID="{F7CCF119-5530-466F-B158-217736454140}" presName="vert1" presStyleCnt="0"/>
      <dgm:spPr/>
    </dgm:pt>
    <dgm:pt modelId="{210007B4-969C-4A74-9BF2-2A266A098D21}" type="pres">
      <dgm:prSet presAssocID="{059F8DDA-352B-495A-A7B3-4938363090B9}" presName="thickLine" presStyleLbl="alignNode1" presStyleIdx="2" presStyleCnt="10"/>
      <dgm:spPr/>
    </dgm:pt>
    <dgm:pt modelId="{F9DB936F-4325-409F-9134-4D68AEDD3354}" type="pres">
      <dgm:prSet presAssocID="{059F8DDA-352B-495A-A7B3-4938363090B9}" presName="horz1" presStyleCnt="0"/>
      <dgm:spPr/>
    </dgm:pt>
    <dgm:pt modelId="{4AA96772-DFAD-4B66-B993-DC136792FAAF}" type="pres">
      <dgm:prSet presAssocID="{059F8DDA-352B-495A-A7B3-4938363090B9}" presName="tx1" presStyleLbl="revTx" presStyleIdx="2" presStyleCnt="10"/>
      <dgm:spPr/>
    </dgm:pt>
    <dgm:pt modelId="{BF9AC333-B5A8-4BB1-9FB3-42A35422396E}" type="pres">
      <dgm:prSet presAssocID="{059F8DDA-352B-495A-A7B3-4938363090B9}" presName="vert1" presStyleCnt="0"/>
      <dgm:spPr/>
    </dgm:pt>
    <dgm:pt modelId="{E199C61A-05AD-47AD-A15B-5CFF15D1C5B6}" type="pres">
      <dgm:prSet presAssocID="{0998514E-024F-4476-B95E-2591C281309F}" presName="thickLine" presStyleLbl="alignNode1" presStyleIdx="3" presStyleCnt="10"/>
      <dgm:spPr/>
    </dgm:pt>
    <dgm:pt modelId="{8EE179AD-102B-420F-89A7-9E7AC8B52008}" type="pres">
      <dgm:prSet presAssocID="{0998514E-024F-4476-B95E-2591C281309F}" presName="horz1" presStyleCnt="0"/>
      <dgm:spPr/>
    </dgm:pt>
    <dgm:pt modelId="{36ED59C0-80FF-4A9E-8904-2CB47FDFBAC1}" type="pres">
      <dgm:prSet presAssocID="{0998514E-024F-4476-B95E-2591C281309F}" presName="tx1" presStyleLbl="revTx" presStyleIdx="3" presStyleCnt="10"/>
      <dgm:spPr/>
    </dgm:pt>
    <dgm:pt modelId="{FE5771FC-9466-4611-AE1F-7E83BA27BA1B}" type="pres">
      <dgm:prSet presAssocID="{0998514E-024F-4476-B95E-2591C281309F}" presName="vert1" presStyleCnt="0"/>
      <dgm:spPr/>
    </dgm:pt>
    <dgm:pt modelId="{84A26D15-A8EB-4E77-A8DF-32C75688018F}" type="pres">
      <dgm:prSet presAssocID="{25061EAE-794F-4F92-8E99-8512DA7FA763}" presName="thickLine" presStyleLbl="alignNode1" presStyleIdx="4" presStyleCnt="10"/>
      <dgm:spPr/>
    </dgm:pt>
    <dgm:pt modelId="{869DAE5B-C881-488E-BE25-F26EC499BB6C}" type="pres">
      <dgm:prSet presAssocID="{25061EAE-794F-4F92-8E99-8512DA7FA763}" presName="horz1" presStyleCnt="0"/>
      <dgm:spPr/>
    </dgm:pt>
    <dgm:pt modelId="{0478B052-4EBC-46D5-8367-88E99608CEF5}" type="pres">
      <dgm:prSet presAssocID="{25061EAE-794F-4F92-8E99-8512DA7FA763}" presName="tx1" presStyleLbl="revTx" presStyleIdx="4" presStyleCnt="10"/>
      <dgm:spPr/>
    </dgm:pt>
    <dgm:pt modelId="{FF9DCCD4-95A4-4DB0-8451-5A269FF7D1CE}" type="pres">
      <dgm:prSet presAssocID="{25061EAE-794F-4F92-8E99-8512DA7FA763}" presName="vert1" presStyleCnt="0"/>
      <dgm:spPr/>
    </dgm:pt>
    <dgm:pt modelId="{D318C952-ABA9-495A-A991-5BC51BA17EBE}" type="pres">
      <dgm:prSet presAssocID="{59D67D5A-A62B-44DC-AECE-A058374E4E1D}" presName="thickLine" presStyleLbl="alignNode1" presStyleIdx="5" presStyleCnt="10"/>
      <dgm:spPr/>
    </dgm:pt>
    <dgm:pt modelId="{3EBA3B0E-2CEA-4B7E-B251-782F00F45A67}" type="pres">
      <dgm:prSet presAssocID="{59D67D5A-A62B-44DC-AECE-A058374E4E1D}" presName="horz1" presStyleCnt="0"/>
      <dgm:spPr/>
    </dgm:pt>
    <dgm:pt modelId="{D1DC8EE3-2C48-4E7D-8214-F1A8D4F3C18B}" type="pres">
      <dgm:prSet presAssocID="{59D67D5A-A62B-44DC-AECE-A058374E4E1D}" presName="tx1" presStyleLbl="revTx" presStyleIdx="5" presStyleCnt="10"/>
      <dgm:spPr/>
    </dgm:pt>
    <dgm:pt modelId="{1A1B9DF7-07CA-4A59-B9BF-3A5D443768F4}" type="pres">
      <dgm:prSet presAssocID="{59D67D5A-A62B-44DC-AECE-A058374E4E1D}" presName="vert1" presStyleCnt="0"/>
      <dgm:spPr/>
    </dgm:pt>
    <dgm:pt modelId="{65354C55-F280-435F-B4A5-F0853C4DB9D5}" type="pres">
      <dgm:prSet presAssocID="{77253BB2-4FD9-4530-ADBD-A2352424CB08}" presName="thickLine" presStyleLbl="alignNode1" presStyleIdx="6" presStyleCnt="10"/>
      <dgm:spPr/>
    </dgm:pt>
    <dgm:pt modelId="{4EA8932A-41C4-4B6B-BFA0-B674BD9A7C05}" type="pres">
      <dgm:prSet presAssocID="{77253BB2-4FD9-4530-ADBD-A2352424CB08}" presName="horz1" presStyleCnt="0"/>
      <dgm:spPr/>
    </dgm:pt>
    <dgm:pt modelId="{DECB536F-1737-489D-8914-55C093698F1A}" type="pres">
      <dgm:prSet presAssocID="{77253BB2-4FD9-4530-ADBD-A2352424CB08}" presName="tx1" presStyleLbl="revTx" presStyleIdx="6" presStyleCnt="10"/>
      <dgm:spPr/>
    </dgm:pt>
    <dgm:pt modelId="{DBADFF05-CFD0-4552-B0BF-F96D92E248E7}" type="pres">
      <dgm:prSet presAssocID="{77253BB2-4FD9-4530-ADBD-A2352424CB08}" presName="vert1" presStyleCnt="0"/>
      <dgm:spPr/>
    </dgm:pt>
    <dgm:pt modelId="{1B029097-F7AA-4345-A8A0-F87004D45878}" type="pres">
      <dgm:prSet presAssocID="{DA4B686A-0647-45D0-B16F-77F17B39746F}" presName="thickLine" presStyleLbl="alignNode1" presStyleIdx="7" presStyleCnt="10"/>
      <dgm:spPr/>
    </dgm:pt>
    <dgm:pt modelId="{12473260-E69F-43B9-BBC3-4137EE56B1F7}" type="pres">
      <dgm:prSet presAssocID="{DA4B686A-0647-45D0-B16F-77F17B39746F}" presName="horz1" presStyleCnt="0"/>
      <dgm:spPr/>
    </dgm:pt>
    <dgm:pt modelId="{3F0FA3B2-C742-4999-9D78-3F70F024C136}" type="pres">
      <dgm:prSet presAssocID="{DA4B686A-0647-45D0-B16F-77F17B39746F}" presName="tx1" presStyleLbl="revTx" presStyleIdx="7" presStyleCnt="10"/>
      <dgm:spPr/>
    </dgm:pt>
    <dgm:pt modelId="{9D162C29-1F8F-48F6-BB88-5A89D3AA8FB9}" type="pres">
      <dgm:prSet presAssocID="{DA4B686A-0647-45D0-B16F-77F17B39746F}" presName="vert1" presStyleCnt="0"/>
      <dgm:spPr/>
    </dgm:pt>
    <dgm:pt modelId="{92B63C2A-B834-48DF-A39A-8F1AD5DB9E16}" type="pres">
      <dgm:prSet presAssocID="{DAF0904E-1B8D-4C71-9E11-5493FCF0A483}" presName="thickLine" presStyleLbl="alignNode1" presStyleIdx="8" presStyleCnt="10"/>
      <dgm:spPr/>
    </dgm:pt>
    <dgm:pt modelId="{29E598BF-EF67-48F7-A386-FE196E4DDFC0}" type="pres">
      <dgm:prSet presAssocID="{DAF0904E-1B8D-4C71-9E11-5493FCF0A483}" presName="horz1" presStyleCnt="0"/>
      <dgm:spPr/>
    </dgm:pt>
    <dgm:pt modelId="{28196C35-ECE0-4345-8F00-D4112FCF3416}" type="pres">
      <dgm:prSet presAssocID="{DAF0904E-1B8D-4C71-9E11-5493FCF0A483}" presName="tx1" presStyleLbl="revTx" presStyleIdx="8" presStyleCnt="10"/>
      <dgm:spPr/>
    </dgm:pt>
    <dgm:pt modelId="{380C385F-7312-4EE5-8358-5C8692F046E5}" type="pres">
      <dgm:prSet presAssocID="{DAF0904E-1B8D-4C71-9E11-5493FCF0A483}" presName="vert1" presStyleCnt="0"/>
      <dgm:spPr/>
    </dgm:pt>
    <dgm:pt modelId="{D2761EC7-655A-4E1A-B52C-C33529436AA9}" type="pres">
      <dgm:prSet presAssocID="{2E09132C-F84D-4474-8F06-CF2664345ED7}" presName="thickLine" presStyleLbl="alignNode1" presStyleIdx="9" presStyleCnt="10"/>
      <dgm:spPr/>
    </dgm:pt>
    <dgm:pt modelId="{D50E1223-B50B-4D8D-B688-1C1DC8ABB967}" type="pres">
      <dgm:prSet presAssocID="{2E09132C-F84D-4474-8F06-CF2664345ED7}" presName="horz1" presStyleCnt="0"/>
      <dgm:spPr/>
    </dgm:pt>
    <dgm:pt modelId="{75F59619-6746-4967-A895-4B27D1A94CFF}" type="pres">
      <dgm:prSet presAssocID="{2E09132C-F84D-4474-8F06-CF2664345ED7}" presName="tx1" presStyleLbl="revTx" presStyleIdx="9" presStyleCnt="10"/>
      <dgm:spPr/>
    </dgm:pt>
    <dgm:pt modelId="{BA2939D6-594E-4745-A8CA-86AE95FD1863}" type="pres">
      <dgm:prSet presAssocID="{2E09132C-F84D-4474-8F06-CF2664345ED7}" presName="vert1" presStyleCnt="0"/>
      <dgm:spPr/>
    </dgm:pt>
  </dgm:ptLst>
  <dgm:cxnLst>
    <dgm:cxn modelId="{09720F13-4E34-456F-926E-F7AB501B9DED}" srcId="{603420C8-612E-47F4-8F31-7E3FD528278C}" destId="{F7CCF119-5530-466F-B158-217736454140}" srcOrd="1" destOrd="0" parTransId="{6AB712C4-F64A-406F-A347-583B233422D8}" sibTransId="{166DAE74-8970-49CD-9F97-6F971B74A72B}"/>
    <dgm:cxn modelId="{FC73E61F-51CD-4C6A-B535-D16621508E09}" type="presOf" srcId="{77253BB2-4FD9-4530-ADBD-A2352424CB08}" destId="{DECB536F-1737-489D-8914-55C093698F1A}" srcOrd="0" destOrd="0" presId="urn:microsoft.com/office/officeart/2008/layout/LinedList"/>
    <dgm:cxn modelId="{7F1D8020-62D6-4FBF-B820-61FF64805A30}" type="presOf" srcId="{603420C8-612E-47F4-8F31-7E3FD528278C}" destId="{85C509E9-0FF0-430B-96AD-1B94F0A86CCD}" srcOrd="0" destOrd="0" presId="urn:microsoft.com/office/officeart/2008/layout/LinedList"/>
    <dgm:cxn modelId="{E69BB22C-21AA-4302-A553-1C202D64E11D}" srcId="{603420C8-612E-47F4-8F31-7E3FD528278C}" destId="{2E09132C-F84D-4474-8F06-CF2664345ED7}" srcOrd="9" destOrd="0" parTransId="{87496A6B-3501-46E4-BBE3-9CF7FFDD142F}" sibTransId="{4442AD89-BE50-4E9F-83ED-D62075F8DC22}"/>
    <dgm:cxn modelId="{45CCFB49-61B7-445D-9709-C1B7A99AD071}" srcId="{603420C8-612E-47F4-8F31-7E3FD528278C}" destId="{059F8DDA-352B-495A-A7B3-4938363090B9}" srcOrd="2" destOrd="0" parTransId="{A1C595B0-0AAF-40AE-88B8-73473BAA87C6}" sibTransId="{A9057285-56DA-4BDE-94D0-C722A7AC3CA8}"/>
    <dgm:cxn modelId="{8C237F4C-CD4A-4D1C-863C-3ED4E40BBF38}" type="presOf" srcId="{DAF0904E-1B8D-4C71-9E11-5493FCF0A483}" destId="{28196C35-ECE0-4345-8F00-D4112FCF3416}" srcOrd="0" destOrd="0" presId="urn:microsoft.com/office/officeart/2008/layout/LinedList"/>
    <dgm:cxn modelId="{E3B37157-07DC-43C7-8C77-8645D2F58F28}" type="presOf" srcId="{0998514E-024F-4476-B95E-2591C281309F}" destId="{36ED59C0-80FF-4A9E-8904-2CB47FDFBAC1}" srcOrd="0" destOrd="0" presId="urn:microsoft.com/office/officeart/2008/layout/LinedList"/>
    <dgm:cxn modelId="{683D8659-4313-4602-8E3C-76B353C33813}" type="presOf" srcId="{F54EE17B-3F48-4E39-A4EF-E2BDD7F091DC}" destId="{B9B06025-1699-46EB-AA05-7A3B0768EF7C}" srcOrd="0" destOrd="0" presId="urn:microsoft.com/office/officeart/2008/layout/LinedList"/>
    <dgm:cxn modelId="{57C87D62-CD14-4D1B-8E1F-961E0AF1B91A}" srcId="{603420C8-612E-47F4-8F31-7E3FD528278C}" destId="{77253BB2-4FD9-4530-ADBD-A2352424CB08}" srcOrd="6" destOrd="0" parTransId="{45A7C0D1-4448-42BE-920C-86A4A06A6170}" sibTransId="{5E66B907-3787-4BDC-8E77-C6BF5C42A959}"/>
    <dgm:cxn modelId="{59C1FD7B-F0AB-48F2-BDC6-F97EEFDFC3B3}" srcId="{603420C8-612E-47F4-8F31-7E3FD528278C}" destId="{DAF0904E-1B8D-4C71-9E11-5493FCF0A483}" srcOrd="8" destOrd="0" parTransId="{C03115C1-4A6F-4829-AB2A-1D34738C36CC}" sibTransId="{FCCDDED6-8E85-436C-8983-E01A2DF6221D}"/>
    <dgm:cxn modelId="{16A8078E-5517-4255-A993-E841D35E80DC}" srcId="{603420C8-612E-47F4-8F31-7E3FD528278C}" destId="{0998514E-024F-4476-B95E-2591C281309F}" srcOrd="3" destOrd="0" parTransId="{BF39183A-E99B-4004-8ABF-BB0484E88A5C}" sibTransId="{75D82529-64E4-42A6-AD46-2BC6AB289539}"/>
    <dgm:cxn modelId="{99962791-E419-4D06-918F-6CEFF30CB82D}" type="presOf" srcId="{DA4B686A-0647-45D0-B16F-77F17B39746F}" destId="{3F0FA3B2-C742-4999-9D78-3F70F024C136}" srcOrd="0" destOrd="0" presId="urn:microsoft.com/office/officeart/2008/layout/LinedList"/>
    <dgm:cxn modelId="{77460693-ABE6-4347-9007-3F305B1C5242}" srcId="{603420C8-612E-47F4-8F31-7E3FD528278C}" destId="{DA4B686A-0647-45D0-B16F-77F17B39746F}" srcOrd="7" destOrd="0" parTransId="{9856B087-BD0F-477D-9060-C65176561DE2}" sibTransId="{406F3CA3-6ACD-4B23-9F4E-56104E49AD90}"/>
    <dgm:cxn modelId="{15DF109D-DD3C-44E7-97DD-B5F7678AC8AD}" type="presOf" srcId="{25061EAE-794F-4F92-8E99-8512DA7FA763}" destId="{0478B052-4EBC-46D5-8367-88E99608CEF5}" srcOrd="0" destOrd="0" presId="urn:microsoft.com/office/officeart/2008/layout/LinedList"/>
    <dgm:cxn modelId="{046E41A0-05F1-4EE6-B49B-70988A9EF68E}" type="presOf" srcId="{059F8DDA-352B-495A-A7B3-4938363090B9}" destId="{4AA96772-DFAD-4B66-B993-DC136792FAAF}" srcOrd="0" destOrd="0" presId="urn:microsoft.com/office/officeart/2008/layout/LinedList"/>
    <dgm:cxn modelId="{BEE9BBA0-0725-4C73-A371-8A6692928ED0}" type="presOf" srcId="{F7CCF119-5530-466F-B158-217736454140}" destId="{C91D235B-4F88-4833-A6BA-105E4B297546}" srcOrd="0" destOrd="0" presId="urn:microsoft.com/office/officeart/2008/layout/LinedList"/>
    <dgm:cxn modelId="{00FF00B3-C4EB-4F84-8B23-8FD9D7AA605C}" srcId="{603420C8-612E-47F4-8F31-7E3FD528278C}" destId="{25061EAE-794F-4F92-8E99-8512DA7FA763}" srcOrd="4" destOrd="0" parTransId="{E462D1D1-DD0F-41FC-8334-D8459E51B9D5}" sibTransId="{42156C4A-7C90-42BE-8B69-07A0A2C0FCE6}"/>
    <dgm:cxn modelId="{A08C36C1-804E-4C66-9F92-72CC3878D5A3}" srcId="{603420C8-612E-47F4-8F31-7E3FD528278C}" destId="{F54EE17B-3F48-4E39-A4EF-E2BDD7F091DC}" srcOrd="0" destOrd="0" parTransId="{30DEA052-C2D9-4752-9E00-B7AD9C270691}" sibTransId="{FF52453C-3C6F-4B23-A246-77DE0A5DC248}"/>
    <dgm:cxn modelId="{3F88D0D8-8255-448E-8B8F-5B4D5A6A36E1}" srcId="{603420C8-612E-47F4-8F31-7E3FD528278C}" destId="{59D67D5A-A62B-44DC-AECE-A058374E4E1D}" srcOrd="5" destOrd="0" parTransId="{B14A6BD4-5202-408C-B580-E3E8FB3B0191}" sibTransId="{382EEE79-FC0E-45A2-B95E-863AD64CE2BF}"/>
    <dgm:cxn modelId="{AF3E53F2-F02F-44E2-98CE-097BD481DACF}" type="presOf" srcId="{59D67D5A-A62B-44DC-AECE-A058374E4E1D}" destId="{D1DC8EE3-2C48-4E7D-8214-F1A8D4F3C18B}" srcOrd="0" destOrd="0" presId="urn:microsoft.com/office/officeart/2008/layout/LinedList"/>
    <dgm:cxn modelId="{7F7523FB-DD32-44CA-87E5-E57F3A669E60}" type="presOf" srcId="{2E09132C-F84D-4474-8F06-CF2664345ED7}" destId="{75F59619-6746-4967-A895-4B27D1A94CFF}" srcOrd="0" destOrd="0" presId="urn:microsoft.com/office/officeart/2008/layout/LinedList"/>
    <dgm:cxn modelId="{643AECAF-61E0-4C20-8DEC-0E81A7C1D66B}" type="presParOf" srcId="{85C509E9-0FF0-430B-96AD-1B94F0A86CCD}" destId="{38C9B8BB-57D5-4399-8522-2FF7F72B0B50}" srcOrd="0" destOrd="0" presId="urn:microsoft.com/office/officeart/2008/layout/LinedList"/>
    <dgm:cxn modelId="{5481DB68-4A68-4DB2-9EED-CC05D4711B55}" type="presParOf" srcId="{85C509E9-0FF0-430B-96AD-1B94F0A86CCD}" destId="{9552EF03-8E52-42E7-8362-64A861DABDFF}" srcOrd="1" destOrd="0" presId="urn:microsoft.com/office/officeart/2008/layout/LinedList"/>
    <dgm:cxn modelId="{8DF68F1C-7528-44CB-B58D-422E359D66FB}" type="presParOf" srcId="{9552EF03-8E52-42E7-8362-64A861DABDFF}" destId="{B9B06025-1699-46EB-AA05-7A3B0768EF7C}" srcOrd="0" destOrd="0" presId="urn:microsoft.com/office/officeart/2008/layout/LinedList"/>
    <dgm:cxn modelId="{6868FD75-9057-44A2-A1D7-68759977F1FF}" type="presParOf" srcId="{9552EF03-8E52-42E7-8362-64A861DABDFF}" destId="{915356D8-4104-4853-A3F7-1E58905CE636}" srcOrd="1" destOrd="0" presId="urn:microsoft.com/office/officeart/2008/layout/LinedList"/>
    <dgm:cxn modelId="{852EC4CB-4606-4AA7-A0E9-EEF65D108D87}" type="presParOf" srcId="{85C509E9-0FF0-430B-96AD-1B94F0A86CCD}" destId="{A87CE6E0-A181-41CE-BEDC-1D2F4DFCF248}" srcOrd="2" destOrd="0" presId="urn:microsoft.com/office/officeart/2008/layout/LinedList"/>
    <dgm:cxn modelId="{69B7E5E8-918B-439F-8117-C44E61BEE655}" type="presParOf" srcId="{85C509E9-0FF0-430B-96AD-1B94F0A86CCD}" destId="{C1B5CF71-D365-400C-B79F-54F3FF9928D6}" srcOrd="3" destOrd="0" presId="urn:microsoft.com/office/officeart/2008/layout/LinedList"/>
    <dgm:cxn modelId="{4ED3A4D6-F810-4D67-B6C4-67BA300513A6}" type="presParOf" srcId="{C1B5CF71-D365-400C-B79F-54F3FF9928D6}" destId="{C91D235B-4F88-4833-A6BA-105E4B297546}" srcOrd="0" destOrd="0" presId="urn:microsoft.com/office/officeart/2008/layout/LinedList"/>
    <dgm:cxn modelId="{D6BD5688-9A6A-440B-9225-E81FABF37446}" type="presParOf" srcId="{C1B5CF71-D365-400C-B79F-54F3FF9928D6}" destId="{17FB024B-4C80-4F35-A7C8-43C70827F270}" srcOrd="1" destOrd="0" presId="urn:microsoft.com/office/officeart/2008/layout/LinedList"/>
    <dgm:cxn modelId="{8452EA69-BFFA-4098-8AE2-A47E91DBC886}" type="presParOf" srcId="{85C509E9-0FF0-430B-96AD-1B94F0A86CCD}" destId="{210007B4-969C-4A74-9BF2-2A266A098D21}" srcOrd="4" destOrd="0" presId="urn:microsoft.com/office/officeart/2008/layout/LinedList"/>
    <dgm:cxn modelId="{53F08301-9057-4B31-A06D-798FF33CBFA9}" type="presParOf" srcId="{85C509E9-0FF0-430B-96AD-1B94F0A86CCD}" destId="{F9DB936F-4325-409F-9134-4D68AEDD3354}" srcOrd="5" destOrd="0" presId="urn:microsoft.com/office/officeart/2008/layout/LinedList"/>
    <dgm:cxn modelId="{4C6D6239-4D04-4EEE-B60E-A78499F61DBC}" type="presParOf" srcId="{F9DB936F-4325-409F-9134-4D68AEDD3354}" destId="{4AA96772-DFAD-4B66-B993-DC136792FAAF}" srcOrd="0" destOrd="0" presId="urn:microsoft.com/office/officeart/2008/layout/LinedList"/>
    <dgm:cxn modelId="{D27AD263-81EB-4892-AAA8-AEC57BDEF215}" type="presParOf" srcId="{F9DB936F-4325-409F-9134-4D68AEDD3354}" destId="{BF9AC333-B5A8-4BB1-9FB3-42A35422396E}" srcOrd="1" destOrd="0" presId="urn:microsoft.com/office/officeart/2008/layout/LinedList"/>
    <dgm:cxn modelId="{C347086A-6919-4B19-8E3E-64EC7B330876}" type="presParOf" srcId="{85C509E9-0FF0-430B-96AD-1B94F0A86CCD}" destId="{E199C61A-05AD-47AD-A15B-5CFF15D1C5B6}" srcOrd="6" destOrd="0" presId="urn:microsoft.com/office/officeart/2008/layout/LinedList"/>
    <dgm:cxn modelId="{5E493CAC-9100-4919-8848-BB06D0654E39}" type="presParOf" srcId="{85C509E9-0FF0-430B-96AD-1B94F0A86CCD}" destId="{8EE179AD-102B-420F-89A7-9E7AC8B52008}" srcOrd="7" destOrd="0" presId="urn:microsoft.com/office/officeart/2008/layout/LinedList"/>
    <dgm:cxn modelId="{E5C5742B-22F3-47E1-A904-0A6A453D4989}" type="presParOf" srcId="{8EE179AD-102B-420F-89A7-9E7AC8B52008}" destId="{36ED59C0-80FF-4A9E-8904-2CB47FDFBAC1}" srcOrd="0" destOrd="0" presId="urn:microsoft.com/office/officeart/2008/layout/LinedList"/>
    <dgm:cxn modelId="{AF50AA58-5AB9-4B3D-83EF-4CDD27F77C01}" type="presParOf" srcId="{8EE179AD-102B-420F-89A7-9E7AC8B52008}" destId="{FE5771FC-9466-4611-AE1F-7E83BA27BA1B}" srcOrd="1" destOrd="0" presId="urn:microsoft.com/office/officeart/2008/layout/LinedList"/>
    <dgm:cxn modelId="{68C173FB-E0D5-42C4-AC8A-2A4E220746DA}" type="presParOf" srcId="{85C509E9-0FF0-430B-96AD-1B94F0A86CCD}" destId="{84A26D15-A8EB-4E77-A8DF-32C75688018F}" srcOrd="8" destOrd="0" presId="urn:microsoft.com/office/officeart/2008/layout/LinedList"/>
    <dgm:cxn modelId="{958137F4-6021-46E3-B447-EEEC87977EC3}" type="presParOf" srcId="{85C509E9-0FF0-430B-96AD-1B94F0A86CCD}" destId="{869DAE5B-C881-488E-BE25-F26EC499BB6C}" srcOrd="9" destOrd="0" presId="urn:microsoft.com/office/officeart/2008/layout/LinedList"/>
    <dgm:cxn modelId="{F7166DB7-4F36-41EF-9535-E2BD4382BCBE}" type="presParOf" srcId="{869DAE5B-C881-488E-BE25-F26EC499BB6C}" destId="{0478B052-4EBC-46D5-8367-88E99608CEF5}" srcOrd="0" destOrd="0" presId="urn:microsoft.com/office/officeart/2008/layout/LinedList"/>
    <dgm:cxn modelId="{219BD26F-4B84-4DE4-8B29-346175D9D2E1}" type="presParOf" srcId="{869DAE5B-C881-488E-BE25-F26EC499BB6C}" destId="{FF9DCCD4-95A4-4DB0-8451-5A269FF7D1CE}" srcOrd="1" destOrd="0" presId="urn:microsoft.com/office/officeart/2008/layout/LinedList"/>
    <dgm:cxn modelId="{C2A5DE59-74E1-4B8C-B754-9E624AF18A86}" type="presParOf" srcId="{85C509E9-0FF0-430B-96AD-1B94F0A86CCD}" destId="{D318C952-ABA9-495A-A991-5BC51BA17EBE}" srcOrd="10" destOrd="0" presId="urn:microsoft.com/office/officeart/2008/layout/LinedList"/>
    <dgm:cxn modelId="{0FE0B3E2-9544-46A9-8DE1-2D7E46323CF4}" type="presParOf" srcId="{85C509E9-0FF0-430B-96AD-1B94F0A86CCD}" destId="{3EBA3B0E-2CEA-4B7E-B251-782F00F45A67}" srcOrd="11" destOrd="0" presId="urn:microsoft.com/office/officeart/2008/layout/LinedList"/>
    <dgm:cxn modelId="{C0F4ECF1-3DF4-4CEF-9C08-675E0FB2BE4D}" type="presParOf" srcId="{3EBA3B0E-2CEA-4B7E-B251-782F00F45A67}" destId="{D1DC8EE3-2C48-4E7D-8214-F1A8D4F3C18B}" srcOrd="0" destOrd="0" presId="urn:microsoft.com/office/officeart/2008/layout/LinedList"/>
    <dgm:cxn modelId="{7784EFC0-66DD-499C-8DD1-A7809116039E}" type="presParOf" srcId="{3EBA3B0E-2CEA-4B7E-B251-782F00F45A67}" destId="{1A1B9DF7-07CA-4A59-B9BF-3A5D443768F4}" srcOrd="1" destOrd="0" presId="urn:microsoft.com/office/officeart/2008/layout/LinedList"/>
    <dgm:cxn modelId="{2594D4D0-9F5D-4119-B246-9B0C85D73376}" type="presParOf" srcId="{85C509E9-0FF0-430B-96AD-1B94F0A86CCD}" destId="{65354C55-F280-435F-B4A5-F0853C4DB9D5}" srcOrd="12" destOrd="0" presId="urn:microsoft.com/office/officeart/2008/layout/LinedList"/>
    <dgm:cxn modelId="{DE153F54-4560-4705-B4AB-626ACE26643A}" type="presParOf" srcId="{85C509E9-0FF0-430B-96AD-1B94F0A86CCD}" destId="{4EA8932A-41C4-4B6B-BFA0-B674BD9A7C05}" srcOrd="13" destOrd="0" presId="urn:microsoft.com/office/officeart/2008/layout/LinedList"/>
    <dgm:cxn modelId="{2B80E50A-29C1-40A8-A373-5CBA4AD9B412}" type="presParOf" srcId="{4EA8932A-41C4-4B6B-BFA0-B674BD9A7C05}" destId="{DECB536F-1737-489D-8914-55C093698F1A}" srcOrd="0" destOrd="0" presId="urn:microsoft.com/office/officeart/2008/layout/LinedList"/>
    <dgm:cxn modelId="{B4123353-04E4-4891-9BAB-D2CF66E2B485}" type="presParOf" srcId="{4EA8932A-41C4-4B6B-BFA0-B674BD9A7C05}" destId="{DBADFF05-CFD0-4552-B0BF-F96D92E248E7}" srcOrd="1" destOrd="0" presId="urn:microsoft.com/office/officeart/2008/layout/LinedList"/>
    <dgm:cxn modelId="{02A0707E-BE7D-4B94-97D6-E5EB9697FDEB}" type="presParOf" srcId="{85C509E9-0FF0-430B-96AD-1B94F0A86CCD}" destId="{1B029097-F7AA-4345-A8A0-F87004D45878}" srcOrd="14" destOrd="0" presId="urn:microsoft.com/office/officeart/2008/layout/LinedList"/>
    <dgm:cxn modelId="{7475D8E4-F84A-419C-B1CE-ABD679BF2498}" type="presParOf" srcId="{85C509E9-0FF0-430B-96AD-1B94F0A86CCD}" destId="{12473260-E69F-43B9-BBC3-4137EE56B1F7}" srcOrd="15" destOrd="0" presId="urn:microsoft.com/office/officeart/2008/layout/LinedList"/>
    <dgm:cxn modelId="{B1F3A6B1-B014-4255-94EF-FC6A749DE7EE}" type="presParOf" srcId="{12473260-E69F-43B9-BBC3-4137EE56B1F7}" destId="{3F0FA3B2-C742-4999-9D78-3F70F024C136}" srcOrd="0" destOrd="0" presId="urn:microsoft.com/office/officeart/2008/layout/LinedList"/>
    <dgm:cxn modelId="{1A848B17-4547-457A-9017-588055DA2F2E}" type="presParOf" srcId="{12473260-E69F-43B9-BBC3-4137EE56B1F7}" destId="{9D162C29-1F8F-48F6-BB88-5A89D3AA8FB9}" srcOrd="1" destOrd="0" presId="urn:microsoft.com/office/officeart/2008/layout/LinedList"/>
    <dgm:cxn modelId="{4D177A76-2781-4294-B4E9-B0F4BAF26205}" type="presParOf" srcId="{85C509E9-0FF0-430B-96AD-1B94F0A86CCD}" destId="{92B63C2A-B834-48DF-A39A-8F1AD5DB9E16}" srcOrd="16" destOrd="0" presId="urn:microsoft.com/office/officeart/2008/layout/LinedList"/>
    <dgm:cxn modelId="{3A52E09B-870C-4506-842D-E144283E55AC}" type="presParOf" srcId="{85C509E9-0FF0-430B-96AD-1B94F0A86CCD}" destId="{29E598BF-EF67-48F7-A386-FE196E4DDFC0}" srcOrd="17" destOrd="0" presId="urn:microsoft.com/office/officeart/2008/layout/LinedList"/>
    <dgm:cxn modelId="{E2E2E31C-B08D-429F-9696-77A4B668922E}" type="presParOf" srcId="{29E598BF-EF67-48F7-A386-FE196E4DDFC0}" destId="{28196C35-ECE0-4345-8F00-D4112FCF3416}" srcOrd="0" destOrd="0" presId="urn:microsoft.com/office/officeart/2008/layout/LinedList"/>
    <dgm:cxn modelId="{3716555A-42BC-40B1-B15D-6212D5724DA4}" type="presParOf" srcId="{29E598BF-EF67-48F7-A386-FE196E4DDFC0}" destId="{380C385F-7312-4EE5-8358-5C8692F046E5}" srcOrd="1" destOrd="0" presId="urn:microsoft.com/office/officeart/2008/layout/LinedList"/>
    <dgm:cxn modelId="{F984F473-C04E-4094-A34A-12A629C5BBA5}" type="presParOf" srcId="{85C509E9-0FF0-430B-96AD-1B94F0A86CCD}" destId="{D2761EC7-655A-4E1A-B52C-C33529436AA9}" srcOrd="18" destOrd="0" presId="urn:microsoft.com/office/officeart/2008/layout/LinedList"/>
    <dgm:cxn modelId="{7C573053-8C31-47C8-B14A-30A12AA2AB7E}" type="presParOf" srcId="{85C509E9-0FF0-430B-96AD-1B94F0A86CCD}" destId="{D50E1223-B50B-4D8D-B688-1C1DC8ABB967}" srcOrd="19" destOrd="0" presId="urn:microsoft.com/office/officeart/2008/layout/LinedList"/>
    <dgm:cxn modelId="{CA3E3BC7-BFB4-4A9F-9A64-1224FB6CE0CD}" type="presParOf" srcId="{D50E1223-B50B-4D8D-B688-1C1DC8ABB967}" destId="{75F59619-6746-4967-A895-4B27D1A94CFF}" srcOrd="0" destOrd="0" presId="urn:microsoft.com/office/officeart/2008/layout/LinedList"/>
    <dgm:cxn modelId="{B237AF67-1B1E-43BC-88D7-B433516BC145}" type="presParOf" srcId="{D50E1223-B50B-4D8D-B688-1C1DC8ABB967}" destId="{BA2939D6-594E-4745-A8CA-86AE95FD18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D4604-9B03-4B23-908C-A2B28C50AD9C}">
      <dsp:nvSpPr>
        <dsp:cNvPr id="0" name=""/>
        <dsp:cNvSpPr/>
      </dsp:nvSpPr>
      <dsp:spPr>
        <a:xfrm>
          <a:off x="0" y="346460"/>
          <a:ext cx="6892564" cy="48305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Universal Design is the creation of a product/service/environment which can be </a:t>
          </a:r>
          <a:r>
            <a:rPr lang="en-US" sz="3600" b="1" kern="1200" dirty="0"/>
            <a:t>accessed, understood and used </a:t>
          </a:r>
          <a:r>
            <a:rPr lang="en-US" sz="2400" kern="1200" dirty="0"/>
            <a:t>to the greatest extent possible by </a:t>
          </a:r>
          <a:r>
            <a:rPr lang="en-US" sz="3600" b="1" kern="1200" dirty="0"/>
            <a:t>all people</a:t>
          </a:r>
          <a:r>
            <a:rPr lang="en-US" sz="2400" kern="1200" dirty="0"/>
            <a:t> regardless of their age, size, ability or disability</a:t>
          </a:r>
          <a:endParaRPr lang="en-IE" sz="2400" kern="1200" dirty="0"/>
        </a:p>
      </dsp:txBody>
      <dsp:txXfrm>
        <a:off x="1009393" y="1053872"/>
        <a:ext cx="4873778" cy="3415689"/>
      </dsp:txXfrm>
    </dsp:sp>
    <dsp:sp modelId="{B15AC03C-6C25-44DF-91E7-7099054476B0}">
      <dsp:nvSpPr>
        <dsp:cNvPr id="0" name=""/>
        <dsp:cNvSpPr/>
      </dsp:nvSpPr>
      <dsp:spPr>
        <a:xfrm>
          <a:off x="3707861" y="667531"/>
          <a:ext cx="412176" cy="412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7579A-76F8-4795-A3EF-C25DA8AD65AC}">
      <dsp:nvSpPr>
        <dsp:cNvPr id="0" name=""/>
        <dsp:cNvSpPr/>
      </dsp:nvSpPr>
      <dsp:spPr>
        <a:xfrm>
          <a:off x="2566982" y="4399051"/>
          <a:ext cx="298448" cy="2987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1502B-BDA3-4BC4-89C9-10B20BF313B5}">
      <dsp:nvSpPr>
        <dsp:cNvPr id="0" name=""/>
        <dsp:cNvSpPr/>
      </dsp:nvSpPr>
      <dsp:spPr>
        <a:xfrm>
          <a:off x="6182506" y="2196567"/>
          <a:ext cx="298448" cy="2987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09B78-017B-4666-97FC-C63994A893C6}">
      <dsp:nvSpPr>
        <dsp:cNvPr id="0" name=""/>
        <dsp:cNvSpPr/>
      </dsp:nvSpPr>
      <dsp:spPr>
        <a:xfrm>
          <a:off x="4109698" y="4584870"/>
          <a:ext cx="412176" cy="412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7CAA37-2F32-488A-9124-4AEA6C37695C}">
      <dsp:nvSpPr>
        <dsp:cNvPr id="0" name=""/>
        <dsp:cNvSpPr/>
      </dsp:nvSpPr>
      <dsp:spPr>
        <a:xfrm>
          <a:off x="462295" y="1866837"/>
          <a:ext cx="298448" cy="2987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534FE-6AAC-411B-B553-46734C9E9B7B}">
      <dsp:nvSpPr>
        <dsp:cNvPr id="0" name=""/>
        <dsp:cNvSpPr/>
      </dsp:nvSpPr>
      <dsp:spPr>
        <a:xfrm>
          <a:off x="1007305" y="3725605"/>
          <a:ext cx="298448" cy="2987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93532-8A0C-4DF2-99CA-70358FFE803A}">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A54E3-610C-4888-BD04-6743090D190D}">
      <dsp:nvSpPr>
        <dsp:cNvPr id="0" name=""/>
        <dsp:cNvSpPr/>
      </dsp:nvSpPr>
      <dsp:spPr>
        <a:xfrm>
          <a:off x="534102" y="1353647"/>
          <a:ext cx="971095" cy="971095"/>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DEBEE-3DD7-4591-8973-FF6E3D13D3C6}">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IE" sz="2400" kern="1200"/>
            <a:t>Moving on from a deficit model </a:t>
          </a:r>
          <a:endParaRPr lang="en-US" sz="2400" kern="1200"/>
        </a:p>
      </dsp:txBody>
      <dsp:txXfrm>
        <a:off x="2039300" y="956381"/>
        <a:ext cx="4474303" cy="1765627"/>
      </dsp:txXfrm>
    </dsp:sp>
    <dsp:sp modelId="{FE106F14-21B3-4EBA-888F-465C96E47F53}">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8E6AF-B314-4137-AB20-8D08052FD3F9}">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2D36D1-099B-424D-837D-07E47B9D3643}">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066800">
            <a:lnSpc>
              <a:spcPct val="90000"/>
            </a:lnSpc>
            <a:spcBef>
              <a:spcPct val="0"/>
            </a:spcBef>
            <a:spcAft>
              <a:spcPct val="35000"/>
            </a:spcAft>
            <a:buNone/>
          </a:pPr>
          <a:r>
            <a:rPr lang="en-IE" sz="2400" kern="1200" dirty="0"/>
            <a:t>We must adapt to be inclusive of all students – rather than expecting the student to change in order to fit in.</a:t>
          </a:r>
          <a:endParaRPr lang="en-US" sz="2400" kern="1200" dirty="0"/>
        </a:p>
      </dsp:txBody>
      <dsp:txXfrm>
        <a:off x="2039300" y="3163416"/>
        <a:ext cx="4474303"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09371-C619-4A82-966A-8033F8AA5D26}">
      <dsp:nvSpPr>
        <dsp:cNvPr id="0" name=""/>
        <dsp:cNvSpPr/>
      </dsp:nvSpPr>
      <dsp:spPr>
        <a:xfrm>
          <a:off x="1075903" y="800966"/>
          <a:ext cx="786269" cy="786269"/>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0EBE2F-2716-4CB3-A6D7-696778E92F47}">
      <dsp:nvSpPr>
        <dsp:cNvPr id="0" name=""/>
        <dsp:cNvSpPr/>
      </dsp:nvSpPr>
      <dsp:spPr>
        <a:xfrm>
          <a:off x="4025" y="1999661"/>
          <a:ext cx="2930024" cy="155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t>PDF files are usually created in another programme and </a:t>
          </a:r>
          <a:r>
            <a:rPr lang="en-US" sz="2400" b="1" kern="1200" dirty="0"/>
            <a:t>converted</a:t>
          </a:r>
          <a:r>
            <a:rPr lang="en-US" sz="2400" kern="1200" dirty="0"/>
            <a:t> to PDF.</a:t>
          </a:r>
        </a:p>
      </dsp:txBody>
      <dsp:txXfrm>
        <a:off x="4025" y="1999661"/>
        <a:ext cx="2930024" cy="1550710"/>
      </dsp:txXfrm>
    </dsp:sp>
    <dsp:sp modelId="{1C7D8EE6-98D4-442A-A8E0-2C00D01CC63F}">
      <dsp:nvSpPr>
        <dsp:cNvPr id="0" name=""/>
        <dsp:cNvSpPr/>
      </dsp:nvSpPr>
      <dsp:spPr>
        <a:xfrm>
          <a:off x="4175596" y="800966"/>
          <a:ext cx="786269" cy="786269"/>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F9B561-97D6-4E5B-912E-6018B427BCFB}">
      <dsp:nvSpPr>
        <dsp:cNvPr id="0" name=""/>
        <dsp:cNvSpPr/>
      </dsp:nvSpPr>
      <dsp:spPr>
        <a:xfrm>
          <a:off x="3239821" y="1999661"/>
          <a:ext cx="2657818" cy="155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dirty="0"/>
            <a:t>Content, such as heading levels, lists, and alternative text for images is exported.</a:t>
          </a:r>
        </a:p>
      </dsp:txBody>
      <dsp:txXfrm>
        <a:off x="3239821" y="1999661"/>
        <a:ext cx="2657818" cy="1550710"/>
      </dsp:txXfrm>
    </dsp:sp>
    <dsp:sp modelId="{5063D764-2D61-477D-9D8E-DC3E5D989599}">
      <dsp:nvSpPr>
        <dsp:cNvPr id="0" name=""/>
        <dsp:cNvSpPr/>
      </dsp:nvSpPr>
      <dsp:spPr>
        <a:xfrm>
          <a:off x="6912623" y="1002683"/>
          <a:ext cx="786269" cy="786269"/>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8CA4D9-271A-4383-B58E-F8A8D2DDF82A}">
      <dsp:nvSpPr>
        <dsp:cNvPr id="0" name=""/>
        <dsp:cNvSpPr/>
      </dsp:nvSpPr>
      <dsp:spPr>
        <a:xfrm>
          <a:off x="6203411" y="1999661"/>
          <a:ext cx="2255125" cy="155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Use the Export feature to save documents as PDF.</a:t>
          </a:r>
        </a:p>
      </dsp:txBody>
      <dsp:txXfrm>
        <a:off x="6203411" y="1999661"/>
        <a:ext cx="2255125" cy="1550710"/>
      </dsp:txXfrm>
    </dsp:sp>
    <dsp:sp modelId="{917CD240-42B1-4EC0-B9BB-35981039353F}">
      <dsp:nvSpPr>
        <dsp:cNvPr id="0" name=""/>
        <dsp:cNvSpPr/>
      </dsp:nvSpPr>
      <dsp:spPr>
        <a:xfrm>
          <a:off x="9244806" y="800966"/>
          <a:ext cx="786269" cy="786269"/>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AC9688-03AB-48C4-BC00-B1AEE98BBA89}">
      <dsp:nvSpPr>
        <dsp:cNvPr id="0" name=""/>
        <dsp:cNvSpPr/>
      </dsp:nvSpPr>
      <dsp:spPr>
        <a:xfrm>
          <a:off x="8764308" y="1999661"/>
          <a:ext cx="1747265" cy="155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pPr>
          <a:r>
            <a:rPr lang="en-US" sz="2900" kern="1200" dirty="0"/>
            <a:t>Be careful not to print to PDF!</a:t>
          </a:r>
        </a:p>
      </dsp:txBody>
      <dsp:txXfrm>
        <a:off x="8764308" y="1999661"/>
        <a:ext cx="1747265" cy="1550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9B8BB-57D5-4399-8522-2FF7F72B0B50}">
      <dsp:nvSpPr>
        <dsp:cNvPr id="0" name=""/>
        <dsp:cNvSpPr/>
      </dsp:nvSpPr>
      <dsp:spPr>
        <a:xfrm>
          <a:off x="0" y="680"/>
          <a:ext cx="6269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06025-1699-46EB-AA05-7A3B0768EF7C}">
      <dsp:nvSpPr>
        <dsp:cNvPr id="0" name=""/>
        <dsp:cNvSpPr/>
      </dsp:nvSpPr>
      <dsp:spPr>
        <a:xfrm>
          <a:off x="0" y="680"/>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Transparent</a:t>
          </a:r>
          <a:endParaRPr lang="en-US" sz="2500" kern="1200"/>
        </a:p>
      </dsp:txBody>
      <dsp:txXfrm>
        <a:off x="0" y="680"/>
        <a:ext cx="6269038" cy="557076"/>
      </dsp:txXfrm>
    </dsp:sp>
    <dsp:sp modelId="{A87CE6E0-A181-41CE-BEDC-1D2F4DFCF248}">
      <dsp:nvSpPr>
        <dsp:cNvPr id="0" name=""/>
        <dsp:cNvSpPr/>
      </dsp:nvSpPr>
      <dsp:spPr>
        <a:xfrm>
          <a:off x="0" y="557756"/>
          <a:ext cx="62690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D235B-4F88-4833-A6BA-105E4B297546}">
      <dsp:nvSpPr>
        <dsp:cNvPr id="0" name=""/>
        <dsp:cNvSpPr/>
      </dsp:nvSpPr>
      <dsp:spPr>
        <a:xfrm>
          <a:off x="0" y="557756"/>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Scaffolded</a:t>
          </a:r>
          <a:endParaRPr lang="en-US" sz="2500" kern="1200"/>
        </a:p>
      </dsp:txBody>
      <dsp:txXfrm>
        <a:off x="0" y="557756"/>
        <a:ext cx="6269038" cy="557076"/>
      </dsp:txXfrm>
    </dsp:sp>
    <dsp:sp modelId="{210007B4-969C-4A74-9BF2-2A266A098D21}">
      <dsp:nvSpPr>
        <dsp:cNvPr id="0" name=""/>
        <dsp:cNvSpPr/>
      </dsp:nvSpPr>
      <dsp:spPr>
        <a:xfrm>
          <a:off x="0" y="1114833"/>
          <a:ext cx="626903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96772-DFAD-4B66-B993-DC136792FAAF}">
      <dsp:nvSpPr>
        <dsp:cNvPr id="0" name=""/>
        <dsp:cNvSpPr/>
      </dsp:nvSpPr>
      <dsp:spPr>
        <a:xfrm>
          <a:off x="0" y="1114833"/>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Choice of assessment</a:t>
          </a:r>
          <a:endParaRPr lang="en-US" sz="2500" kern="1200"/>
        </a:p>
      </dsp:txBody>
      <dsp:txXfrm>
        <a:off x="0" y="1114833"/>
        <a:ext cx="6269038" cy="557076"/>
      </dsp:txXfrm>
    </dsp:sp>
    <dsp:sp modelId="{E199C61A-05AD-47AD-A15B-5CFF15D1C5B6}">
      <dsp:nvSpPr>
        <dsp:cNvPr id="0" name=""/>
        <dsp:cNvSpPr/>
      </dsp:nvSpPr>
      <dsp:spPr>
        <a:xfrm>
          <a:off x="0" y="1671909"/>
          <a:ext cx="62690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D59C0-80FF-4A9E-8904-2CB47FDFBAC1}">
      <dsp:nvSpPr>
        <dsp:cNvPr id="0" name=""/>
        <dsp:cNvSpPr/>
      </dsp:nvSpPr>
      <dsp:spPr>
        <a:xfrm>
          <a:off x="0" y="1671909"/>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Variety of assessment</a:t>
          </a:r>
          <a:endParaRPr lang="en-US" sz="2500" kern="1200"/>
        </a:p>
      </dsp:txBody>
      <dsp:txXfrm>
        <a:off x="0" y="1671909"/>
        <a:ext cx="6269038" cy="557076"/>
      </dsp:txXfrm>
    </dsp:sp>
    <dsp:sp modelId="{84A26D15-A8EB-4E77-A8DF-32C75688018F}">
      <dsp:nvSpPr>
        <dsp:cNvPr id="0" name=""/>
        <dsp:cNvSpPr/>
      </dsp:nvSpPr>
      <dsp:spPr>
        <a:xfrm>
          <a:off x="0" y="2228986"/>
          <a:ext cx="626903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8B052-4EBC-46D5-8367-88E99608CEF5}">
      <dsp:nvSpPr>
        <dsp:cNvPr id="0" name=""/>
        <dsp:cNvSpPr/>
      </dsp:nvSpPr>
      <dsp:spPr>
        <a:xfrm>
          <a:off x="0" y="2228986"/>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Authentic assessment</a:t>
          </a:r>
          <a:endParaRPr lang="en-US" sz="2500" kern="1200"/>
        </a:p>
      </dsp:txBody>
      <dsp:txXfrm>
        <a:off x="0" y="2228986"/>
        <a:ext cx="6269038" cy="557076"/>
      </dsp:txXfrm>
    </dsp:sp>
    <dsp:sp modelId="{D318C952-ABA9-495A-A991-5BC51BA17EBE}">
      <dsp:nvSpPr>
        <dsp:cNvPr id="0" name=""/>
        <dsp:cNvSpPr/>
      </dsp:nvSpPr>
      <dsp:spPr>
        <a:xfrm>
          <a:off x="0" y="2786062"/>
          <a:ext cx="62690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C8EE3-2C48-4E7D-8214-F1A8D4F3C18B}">
      <dsp:nvSpPr>
        <dsp:cNvPr id="0" name=""/>
        <dsp:cNvSpPr/>
      </dsp:nvSpPr>
      <dsp:spPr>
        <a:xfrm>
          <a:off x="0" y="2786062"/>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Student self monitor/self assess</a:t>
          </a:r>
          <a:endParaRPr lang="en-US" sz="2500" kern="1200"/>
        </a:p>
      </dsp:txBody>
      <dsp:txXfrm>
        <a:off x="0" y="2786062"/>
        <a:ext cx="6269038" cy="557076"/>
      </dsp:txXfrm>
    </dsp:sp>
    <dsp:sp modelId="{65354C55-F280-435F-B4A5-F0853C4DB9D5}">
      <dsp:nvSpPr>
        <dsp:cNvPr id="0" name=""/>
        <dsp:cNvSpPr/>
      </dsp:nvSpPr>
      <dsp:spPr>
        <a:xfrm>
          <a:off x="0" y="3343138"/>
          <a:ext cx="62690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CB536F-1737-489D-8914-55C093698F1A}">
      <dsp:nvSpPr>
        <dsp:cNvPr id="0" name=""/>
        <dsp:cNvSpPr/>
      </dsp:nvSpPr>
      <dsp:spPr>
        <a:xfrm>
          <a:off x="0" y="3343138"/>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Students peer assess/review</a:t>
          </a:r>
          <a:endParaRPr lang="en-US" sz="2500" kern="1200"/>
        </a:p>
      </dsp:txBody>
      <dsp:txXfrm>
        <a:off x="0" y="3343138"/>
        <a:ext cx="6269038" cy="557076"/>
      </dsp:txXfrm>
    </dsp:sp>
    <dsp:sp modelId="{1B029097-F7AA-4345-A8A0-F87004D45878}">
      <dsp:nvSpPr>
        <dsp:cNvPr id="0" name=""/>
        <dsp:cNvSpPr/>
      </dsp:nvSpPr>
      <dsp:spPr>
        <a:xfrm>
          <a:off x="0" y="3900215"/>
          <a:ext cx="626903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0FA3B2-C742-4999-9D78-3F70F024C136}">
      <dsp:nvSpPr>
        <dsp:cNvPr id="0" name=""/>
        <dsp:cNvSpPr/>
      </dsp:nvSpPr>
      <dsp:spPr>
        <a:xfrm>
          <a:off x="0" y="3900215"/>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Programme approach</a:t>
          </a:r>
          <a:endParaRPr lang="en-US" sz="2500" kern="1200"/>
        </a:p>
      </dsp:txBody>
      <dsp:txXfrm>
        <a:off x="0" y="3900215"/>
        <a:ext cx="6269038" cy="557076"/>
      </dsp:txXfrm>
    </dsp:sp>
    <dsp:sp modelId="{92B63C2A-B834-48DF-A39A-8F1AD5DB9E16}">
      <dsp:nvSpPr>
        <dsp:cNvPr id="0" name=""/>
        <dsp:cNvSpPr/>
      </dsp:nvSpPr>
      <dsp:spPr>
        <a:xfrm>
          <a:off x="0" y="4457291"/>
          <a:ext cx="62690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196C35-ECE0-4345-8F00-D4112FCF3416}">
      <dsp:nvSpPr>
        <dsp:cNvPr id="0" name=""/>
        <dsp:cNvSpPr/>
      </dsp:nvSpPr>
      <dsp:spPr>
        <a:xfrm>
          <a:off x="0" y="4457291"/>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Supportive policies</a:t>
          </a:r>
          <a:endParaRPr lang="en-US" sz="2500" kern="1200"/>
        </a:p>
      </dsp:txBody>
      <dsp:txXfrm>
        <a:off x="0" y="4457291"/>
        <a:ext cx="6269038" cy="557076"/>
      </dsp:txXfrm>
    </dsp:sp>
    <dsp:sp modelId="{D2761EC7-655A-4E1A-B52C-C33529436AA9}">
      <dsp:nvSpPr>
        <dsp:cNvPr id="0" name=""/>
        <dsp:cNvSpPr/>
      </dsp:nvSpPr>
      <dsp:spPr>
        <a:xfrm>
          <a:off x="0" y="5014368"/>
          <a:ext cx="626903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59619-6746-4967-A895-4B27D1A94CFF}">
      <dsp:nvSpPr>
        <dsp:cNvPr id="0" name=""/>
        <dsp:cNvSpPr/>
      </dsp:nvSpPr>
      <dsp:spPr>
        <a:xfrm>
          <a:off x="0" y="5014368"/>
          <a:ext cx="6269038" cy="55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IE" sz="2500" kern="1200"/>
            <a:t>Staff development</a:t>
          </a:r>
          <a:endParaRPr lang="en-US" sz="2500" kern="1200"/>
        </a:p>
      </dsp:txBody>
      <dsp:txXfrm>
        <a:off x="0" y="5014368"/>
        <a:ext cx="6269038" cy="55707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4A082E-4C73-4300-9001-C005E1A934CB}" type="datetimeFigureOut">
              <a:rPr lang="en-IE" smtClean="0"/>
              <a:t>01/11/2022</a:t>
            </a:fld>
            <a:endParaRPr lang="en-I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1DC2F-7A54-4C35-90BF-89030F6EC412}" type="slidenum">
              <a:rPr lang="en-IE" smtClean="0"/>
              <a:t>‹#›</a:t>
            </a:fld>
            <a:endParaRPr lang="en-IE"/>
          </a:p>
        </p:txBody>
      </p:sp>
    </p:spTree>
    <p:extLst>
      <p:ext uri="{BB962C8B-B14F-4D97-AF65-F5344CB8AC3E}">
        <p14:creationId xmlns:p14="http://schemas.microsoft.com/office/powerpoint/2010/main" val="3023854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4C247-C745-444D-945C-0607C4188547}" type="datetimeFigureOut">
              <a:rPr lang="en-IE" smtClean="0"/>
              <a:t>01/11/2022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1C5EC-1E7C-411E-8B05-92F14B386DC2}" type="slidenum">
              <a:rPr lang="en-IE" smtClean="0"/>
              <a:t>‹#›</a:t>
            </a:fld>
            <a:endParaRPr lang="en-IE"/>
          </a:p>
        </p:txBody>
      </p:sp>
    </p:spTree>
    <p:extLst>
      <p:ext uri="{BB962C8B-B14F-4D97-AF65-F5344CB8AC3E}">
        <p14:creationId xmlns:p14="http://schemas.microsoft.com/office/powerpoint/2010/main" val="10669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621C5EC-1E7C-411E-8B05-92F14B386DC2}" type="slidenum">
              <a:rPr lang="en-IE" smtClean="0"/>
              <a:t>1</a:t>
            </a:fld>
            <a:endParaRPr lang="en-IE"/>
          </a:p>
        </p:txBody>
      </p:sp>
    </p:spTree>
    <p:extLst>
      <p:ext uri="{BB962C8B-B14F-4D97-AF65-F5344CB8AC3E}">
        <p14:creationId xmlns:p14="http://schemas.microsoft.com/office/powerpoint/2010/main" val="363004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Recognises that nobody is average so if you design for the average, you design for nobody – design to the edges and you design for everybody.</a:t>
            </a:r>
          </a:p>
          <a:p>
            <a:endParaRPr lang="en-IE" dirty="0"/>
          </a:p>
        </p:txBody>
      </p:sp>
      <p:sp>
        <p:nvSpPr>
          <p:cNvPr id="4" name="Slide Number Placeholder 3"/>
          <p:cNvSpPr>
            <a:spLocks noGrp="1"/>
          </p:cNvSpPr>
          <p:nvPr>
            <p:ph type="sldNum" sz="quarter" idx="5"/>
          </p:nvPr>
        </p:nvSpPr>
        <p:spPr/>
        <p:txBody>
          <a:bodyPr/>
          <a:lstStyle/>
          <a:p>
            <a:fld id="{9E7D2654-B49D-4875-A03B-2B93728FB097}" type="slidenum">
              <a:rPr lang="en-IE" smtClean="0"/>
              <a:t>4</a:t>
            </a:fld>
            <a:endParaRPr lang="en-IE"/>
          </a:p>
        </p:txBody>
      </p:sp>
    </p:spTree>
    <p:extLst>
      <p:ext uri="{BB962C8B-B14F-4D97-AF65-F5344CB8AC3E}">
        <p14:creationId xmlns:p14="http://schemas.microsoft.com/office/powerpoint/2010/main" val="96931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D6369-DC40-429E-A8E5-B28AC8602052}"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67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1C5EC-1E7C-411E-8B05-92F14B386DC2}"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24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1C5EC-1E7C-411E-8B05-92F14B386DC2}" type="slidenum">
              <a:rPr kumimoji="0" lang="en-I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588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621C5EC-1E7C-411E-8B05-92F14B386DC2}" type="slidenum">
              <a:rPr lang="en-IE" smtClean="0"/>
              <a:t>15</a:t>
            </a:fld>
            <a:endParaRPr lang="en-IE"/>
          </a:p>
        </p:txBody>
      </p:sp>
    </p:spTree>
    <p:extLst>
      <p:ext uri="{BB962C8B-B14F-4D97-AF65-F5344CB8AC3E}">
        <p14:creationId xmlns:p14="http://schemas.microsoft.com/office/powerpoint/2010/main" val="40496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621C5EC-1E7C-411E-8B05-92F14B386DC2}" type="slidenum">
              <a:rPr lang="en-IE" smtClean="0"/>
              <a:t>17</a:t>
            </a:fld>
            <a:endParaRPr lang="en-IE"/>
          </a:p>
        </p:txBody>
      </p:sp>
    </p:spTree>
    <p:extLst>
      <p:ext uri="{BB962C8B-B14F-4D97-AF65-F5344CB8AC3E}">
        <p14:creationId xmlns:p14="http://schemas.microsoft.com/office/powerpoint/2010/main" val="1711638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8163696e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8163696e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These are habits which participants can start today! Many of these accessibility elements are picked up by the Microsoft Accessibility checker which is under the “review” tab. Over time they will all become second nature!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1"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66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D9E4608-647E-41DB-8F64-BA435C62823F}"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391301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D9E4608-647E-41DB-8F64-BA435C62823F}"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136136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D9E4608-647E-41DB-8F64-BA435C62823F}"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3520457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350F-A1A6-41BB-AFD3-1AE73D63927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0682E5E1-B828-4C15-8CF1-9F603D1FA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165F2F0-8901-4780-A17E-E450F4E90F10}"/>
              </a:ext>
            </a:extLst>
          </p:cNvPr>
          <p:cNvSpPr>
            <a:spLocks noGrp="1"/>
          </p:cNvSpPr>
          <p:nvPr>
            <p:ph type="dt" sz="half" idx="10"/>
          </p:nvPr>
        </p:nvSpPr>
        <p:spPr/>
        <p:txBody>
          <a:bodyPr/>
          <a:lstStyle/>
          <a:p>
            <a:fld id="{BE913E4A-3E64-46F0-97F3-987170ABE748}" type="datetimeFigureOut">
              <a:rPr lang="en-IE" smtClean="0"/>
              <a:t>01/11/2022</a:t>
            </a:fld>
            <a:endParaRPr lang="en-IE" dirty="0"/>
          </a:p>
        </p:txBody>
      </p:sp>
      <p:sp>
        <p:nvSpPr>
          <p:cNvPr id="5" name="Footer Placeholder 4">
            <a:extLst>
              <a:ext uri="{FF2B5EF4-FFF2-40B4-BE49-F238E27FC236}">
                <a16:creationId xmlns:a16="http://schemas.microsoft.com/office/drawing/2014/main" id="{7CCDB9D0-DB2D-490C-A220-BCE1999089B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AA72A6E-5AA7-4978-9434-C099C845047E}"/>
              </a:ext>
            </a:extLst>
          </p:cNvPr>
          <p:cNvSpPr>
            <a:spLocks noGrp="1"/>
          </p:cNvSpPr>
          <p:nvPr>
            <p:ph type="sldNum" sz="quarter" idx="12"/>
          </p:nvPr>
        </p:nvSpPr>
        <p:spPr/>
        <p:txBody>
          <a:bodyPr/>
          <a:lstStyle/>
          <a:p>
            <a:fld id="{7B55A872-6F4D-41E9-A81F-8DE250899D0D}" type="slidenum">
              <a:rPr lang="en-IE" smtClean="0"/>
              <a:t>‹#›</a:t>
            </a:fld>
            <a:endParaRPr lang="en-IE"/>
          </a:p>
        </p:txBody>
      </p:sp>
      <p:pic>
        <p:nvPicPr>
          <p:cNvPr id="8" name="Picture 7" descr="A close up of a logo&#10;&#10;Description automatically generated">
            <a:extLst>
              <a:ext uri="{FF2B5EF4-FFF2-40B4-BE49-F238E27FC236}">
                <a16:creationId xmlns:a16="http://schemas.microsoft.com/office/drawing/2014/main" id="{0ECBB32D-E4C1-43E6-9A46-52F37C9D5A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3546988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8D91-D797-483D-B0A4-EFDDFEB906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B92D05B-DB44-4568-8E28-267F33D24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720095F-9234-429E-9CDD-F91B1F1FAAF6}"/>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28EA3E7F-6718-4D94-B091-65B520FC0F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A72FC2-99D0-4490-B44E-F7C24B7080CF}"/>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27853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B18F-C5C4-406E-AA9B-F587E3F4F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56ECBFB-18BA-4755-9BE2-3A539E2D5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D68FA1-AEB8-4060-9644-095817DCF76B}"/>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23812AE1-FA45-47AC-BF7C-0F3CE838910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FEE7610-3A68-4732-9612-C03313A026F0}"/>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342677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4E8E-8771-4450-863C-0C82722030A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780E6C-9B53-4871-A3FE-38010F6777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04D31A9-EBFE-4C26-85F9-AFF9973F6E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CC41BC3-1E9E-4AC5-A0C3-8F6ED754ABF4}"/>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6" name="Footer Placeholder 5">
            <a:extLst>
              <a:ext uri="{FF2B5EF4-FFF2-40B4-BE49-F238E27FC236}">
                <a16:creationId xmlns:a16="http://schemas.microsoft.com/office/drawing/2014/main" id="{DE81DF02-9508-4069-94F5-0D7D133122D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D1CC559-0E07-4DC0-B355-7D74DE589D3C}"/>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65600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5E2-E00E-402E-800C-60A1FB92565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03E0A2-FB12-4D25-A9D7-579204DFA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04181-2628-4DF0-B895-8A80A78AB1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227454A-239B-42BC-9E6D-B2D1AB901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DD531-3461-40B6-9AFC-821D21D7F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D82B5F7-75F6-4609-B18F-D9C48D2EF6FA}"/>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8" name="Footer Placeholder 7">
            <a:extLst>
              <a:ext uri="{FF2B5EF4-FFF2-40B4-BE49-F238E27FC236}">
                <a16:creationId xmlns:a16="http://schemas.microsoft.com/office/drawing/2014/main" id="{5C3F88BD-37F7-47A4-ADB4-97A330AD730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C08DE3A-0C08-49AD-A612-7FA3B2A454EC}"/>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1241609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FD7E-2E9B-4B00-BF64-55334C8B716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FD28963-E682-41AB-B745-96EACADD39B0}"/>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4" name="Footer Placeholder 3">
            <a:extLst>
              <a:ext uri="{FF2B5EF4-FFF2-40B4-BE49-F238E27FC236}">
                <a16:creationId xmlns:a16="http://schemas.microsoft.com/office/drawing/2014/main" id="{86B2977A-DBDA-4A63-85C5-3F80C152C0A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C9E3059-17F2-4CE7-AFF6-C8A456403B53}"/>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403558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FE74D-E595-4A9B-9060-C528836D5B0D}"/>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3" name="Footer Placeholder 2">
            <a:extLst>
              <a:ext uri="{FF2B5EF4-FFF2-40B4-BE49-F238E27FC236}">
                <a16:creationId xmlns:a16="http://schemas.microsoft.com/office/drawing/2014/main" id="{7E03173C-CF10-449F-AA9F-E907420351D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543239E-9E15-4245-97EC-A5B0A8C37C6B}"/>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1576933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15D-B4D3-4B75-ACEC-FCD38AB3E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34F0D41-B09C-48C5-81B6-67A0EE945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DDAF6B1-FED0-4BFC-BCC7-77A11EC7A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5408B-75B0-4E6F-AB72-A97D62B0EA41}"/>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6" name="Footer Placeholder 5">
            <a:extLst>
              <a:ext uri="{FF2B5EF4-FFF2-40B4-BE49-F238E27FC236}">
                <a16:creationId xmlns:a16="http://schemas.microsoft.com/office/drawing/2014/main" id="{0BEC3383-1E90-4318-B661-28847AFC63E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F03E3C-9626-4DC6-92E5-DBC21097D386}"/>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38327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D9E4608-647E-41DB-8F64-BA435C62823F}"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3847369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17C6-10F1-4C69-BD5A-A01AE1EBD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EC7FBDA-0EAC-41FD-919E-F42DE68E1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4D9B33B-1B5F-414E-8730-3F5E7A442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291EF-8698-42C0-BE64-9A6A5145CEAC}"/>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6" name="Footer Placeholder 5">
            <a:extLst>
              <a:ext uri="{FF2B5EF4-FFF2-40B4-BE49-F238E27FC236}">
                <a16:creationId xmlns:a16="http://schemas.microsoft.com/office/drawing/2014/main" id="{07A44B01-F696-44DC-A261-614E5EF5A36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7475DB7-DB6B-49D7-AD3B-80EB6AC4814F}"/>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1381695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3F7E-CB06-4B37-975D-25A030DA8F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37F02FA-8471-4084-8286-C93937FAF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A58E547-6AB3-41C6-B73E-8A23AF5F180D}"/>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8AD36660-C05C-43EE-AE32-6FBBAE5E150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DE91CC-3E78-4662-ADED-621FF16EC93E}"/>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363075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2B1E4-3E04-4D0B-81D3-46159FDA0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B16D920-7930-41E0-831E-405D3C6B1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4D5762-8A77-4D74-ACB0-18630FFAB859}"/>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64B29430-0F96-4862-84B6-67B27BB6D5E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D3ECCF4-3471-4AB2-BA1C-9E4B0AE8465F}"/>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923608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ACC4C7-C97E-4520-85D2-D69E3CA724D3}"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20F2CC-2D6F-4EEB-9FD2-77511EA45B79}" type="slidenum">
              <a:rPr lang="en-IE" smtClean="0"/>
              <a:t>‹#›</a:t>
            </a:fld>
            <a:endParaRPr lang="en-IE"/>
          </a:p>
        </p:txBody>
      </p:sp>
      <p:pic>
        <p:nvPicPr>
          <p:cNvPr id="7" name="Picture 6" descr="A close up of a logo&#10;&#10;Description automatically generated">
            <a:extLst>
              <a:ext uri="{FF2B5EF4-FFF2-40B4-BE49-F238E27FC236}">
                <a16:creationId xmlns:a16="http://schemas.microsoft.com/office/drawing/2014/main" id="{5F549294-AB24-4B61-AEFF-27DEEE21B6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419210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CC4C7-C97E-4520-85D2-D69E3CA724D3}"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1896202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CC4C7-C97E-4520-85D2-D69E3CA724D3}"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118355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ACC4C7-C97E-4520-85D2-D69E3CA724D3}"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2774446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ACC4C7-C97E-4520-85D2-D69E3CA724D3}" type="datetimeFigureOut">
              <a:rPr lang="en-IE" smtClean="0"/>
              <a:t>01/11/2022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1144843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ACC4C7-C97E-4520-85D2-D69E3CA724D3}" type="datetimeFigureOut">
              <a:rPr lang="en-IE" smtClean="0"/>
              <a:t>01/11/2022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1927324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CC4C7-C97E-4520-85D2-D69E3CA724D3}" type="datetimeFigureOut">
              <a:rPr lang="en-IE" smtClean="0"/>
              <a:t>01/11/2022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132882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4608-647E-41DB-8F64-BA435C62823F}"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406670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CC4C7-C97E-4520-85D2-D69E3CA724D3}"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3777529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CC4C7-C97E-4520-85D2-D69E3CA724D3}"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C20F2CC-2D6F-4EEB-9FD2-77511EA45B79}" type="slidenum">
              <a:rPr lang="en-IE" smtClean="0"/>
              <a:t>‹#›</a:t>
            </a:fld>
            <a:endParaRPr lang="en-IE"/>
          </a:p>
        </p:txBody>
      </p:sp>
    </p:spTree>
    <p:extLst>
      <p:ext uri="{BB962C8B-B14F-4D97-AF65-F5344CB8AC3E}">
        <p14:creationId xmlns:p14="http://schemas.microsoft.com/office/powerpoint/2010/main" val="3473132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350F-A1A6-41BB-AFD3-1AE73D63927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0682E5E1-B828-4C15-8CF1-9F603D1FA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165F2F0-8901-4780-A17E-E450F4E90F10}"/>
              </a:ext>
            </a:extLst>
          </p:cNvPr>
          <p:cNvSpPr>
            <a:spLocks noGrp="1"/>
          </p:cNvSpPr>
          <p:nvPr>
            <p:ph type="dt" sz="half" idx="10"/>
          </p:nvPr>
        </p:nvSpPr>
        <p:spPr/>
        <p:txBody>
          <a:bodyPr/>
          <a:lstStyle/>
          <a:p>
            <a:fld id="{BE913E4A-3E64-46F0-97F3-987170ABE748}" type="datetimeFigureOut">
              <a:rPr lang="en-IE" smtClean="0"/>
              <a:t>01/11/2022</a:t>
            </a:fld>
            <a:endParaRPr lang="en-IE" dirty="0"/>
          </a:p>
        </p:txBody>
      </p:sp>
      <p:sp>
        <p:nvSpPr>
          <p:cNvPr id="5" name="Footer Placeholder 4">
            <a:extLst>
              <a:ext uri="{FF2B5EF4-FFF2-40B4-BE49-F238E27FC236}">
                <a16:creationId xmlns:a16="http://schemas.microsoft.com/office/drawing/2014/main" id="{7CCDB9D0-DB2D-490C-A220-BCE1999089B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AA72A6E-5AA7-4978-9434-C099C845047E}"/>
              </a:ext>
            </a:extLst>
          </p:cNvPr>
          <p:cNvSpPr>
            <a:spLocks noGrp="1"/>
          </p:cNvSpPr>
          <p:nvPr>
            <p:ph type="sldNum" sz="quarter" idx="12"/>
          </p:nvPr>
        </p:nvSpPr>
        <p:spPr/>
        <p:txBody>
          <a:bodyPr/>
          <a:lstStyle/>
          <a:p>
            <a:fld id="{7B55A872-6F4D-41E9-A81F-8DE250899D0D}" type="slidenum">
              <a:rPr lang="en-IE" smtClean="0"/>
              <a:t>‹#›</a:t>
            </a:fld>
            <a:endParaRPr lang="en-IE"/>
          </a:p>
        </p:txBody>
      </p:sp>
      <p:pic>
        <p:nvPicPr>
          <p:cNvPr id="8" name="Picture 7" descr="A close up of a logo&#10;&#10;Description automatically generated">
            <a:extLst>
              <a:ext uri="{FF2B5EF4-FFF2-40B4-BE49-F238E27FC236}">
                <a16:creationId xmlns:a16="http://schemas.microsoft.com/office/drawing/2014/main" id="{0ECBB32D-E4C1-43E6-9A46-52F37C9D5A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236817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8D91-D797-483D-B0A4-EFDDFEB906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B92D05B-DB44-4568-8E28-267F33D24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720095F-9234-429E-9CDD-F91B1F1FAAF6}"/>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28EA3E7F-6718-4D94-B091-65B520FC0F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A72FC2-99D0-4490-B44E-F7C24B7080CF}"/>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16253060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B18F-C5C4-406E-AA9B-F587E3F4F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56ECBFB-18BA-4755-9BE2-3A539E2D5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D68FA1-AEB8-4060-9644-095817DCF76B}"/>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23812AE1-FA45-47AC-BF7C-0F3CE838910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FEE7610-3A68-4732-9612-C03313A026F0}"/>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105850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4E8E-8771-4450-863C-0C82722030A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780E6C-9B53-4871-A3FE-38010F6777DB}"/>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a:extLst>
              <a:ext uri="{FF2B5EF4-FFF2-40B4-BE49-F238E27FC236}">
                <a16:creationId xmlns:a16="http://schemas.microsoft.com/office/drawing/2014/main" id="{804D31A9-EBFE-4C26-85F9-AFF9973F6E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ACC41BC3-1E9E-4AC5-A0C3-8F6ED754ABF4}"/>
              </a:ext>
            </a:extLst>
          </p:cNvPr>
          <p:cNvSpPr>
            <a:spLocks noGrp="1"/>
          </p:cNvSpPr>
          <p:nvPr>
            <p:ph type="dt" sz="half" idx="10"/>
          </p:nvPr>
        </p:nvSpPr>
        <p:spPr/>
        <p:txBody>
          <a:bodyPr/>
          <a:lstStyle/>
          <a:p>
            <a:fld id="{BE913E4A-3E64-46F0-97F3-987170ABE748}" type="datetimeFigureOut">
              <a:rPr lang="en-IE" smtClean="0"/>
              <a:t>01/11/2022</a:t>
            </a:fld>
            <a:endParaRPr lang="en-IE" dirty="0"/>
          </a:p>
        </p:txBody>
      </p:sp>
      <p:sp>
        <p:nvSpPr>
          <p:cNvPr id="6" name="Footer Placeholder 5">
            <a:extLst>
              <a:ext uri="{FF2B5EF4-FFF2-40B4-BE49-F238E27FC236}">
                <a16:creationId xmlns:a16="http://schemas.microsoft.com/office/drawing/2014/main" id="{DE81DF02-9508-4069-94F5-0D7D133122D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D1CC559-0E07-4DC0-B355-7D74DE589D3C}"/>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402927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5E2-E00E-402E-800C-60A1FB92565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03E0A2-FB12-4D25-A9D7-579204DFA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04181-2628-4DF0-B895-8A80A78AB1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227454A-239B-42BC-9E6D-B2D1AB901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DD531-3461-40B6-9AFC-821D21D7F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D82B5F7-75F6-4609-B18F-D9C48D2EF6FA}"/>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8" name="Footer Placeholder 7">
            <a:extLst>
              <a:ext uri="{FF2B5EF4-FFF2-40B4-BE49-F238E27FC236}">
                <a16:creationId xmlns:a16="http://schemas.microsoft.com/office/drawing/2014/main" id="{5C3F88BD-37F7-47A4-ADB4-97A330AD730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C08DE3A-0C08-49AD-A612-7FA3B2A454EC}"/>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4284027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FD7E-2E9B-4B00-BF64-55334C8B716F}"/>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FD28963-E682-41AB-B745-96EACADD39B0}"/>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4" name="Footer Placeholder 3">
            <a:extLst>
              <a:ext uri="{FF2B5EF4-FFF2-40B4-BE49-F238E27FC236}">
                <a16:creationId xmlns:a16="http://schemas.microsoft.com/office/drawing/2014/main" id="{86B2977A-DBDA-4A63-85C5-3F80C152C0A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C9E3059-17F2-4CE7-AFF6-C8A456403B53}"/>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60049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FE74D-E595-4A9B-9060-C528836D5B0D}"/>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3" name="Footer Placeholder 2">
            <a:extLst>
              <a:ext uri="{FF2B5EF4-FFF2-40B4-BE49-F238E27FC236}">
                <a16:creationId xmlns:a16="http://schemas.microsoft.com/office/drawing/2014/main" id="{7E03173C-CF10-449F-AA9F-E907420351D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543239E-9E15-4245-97EC-A5B0A8C37C6B}"/>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772133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15D-B4D3-4B75-ACEC-FCD38AB3E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34F0D41-B09C-48C5-81B6-67A0EE945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DDAF6B1-FED0-4BFC-BCC7-77A11EC7A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5408B-75B0-4E6F-AB72-A97D62B0EA41}"/>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6" name="Footer Placeholder 5">
            <a:extLst>
              <a:ext uri="{FF2B5EF4-FFF2-40B4-BE49-F238E27FC236}">
                <a16:creationId xmlns:a16="http://schemas.microsoft.com/office/drawing/2014/main" id="{0BEC3383-1E90-4318-B661-28847AFC63E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F03E3C-9626-4DC6-92E5-DBC21097D386}"/>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362407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D9E4608-647E-41DB-8F64-BA435C62823F}"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2986106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17C6-10F1-4C69-BD5A-A01AE1EBD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EC7FBDA-0EAC-41FD-919E-F42DE68E1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4D9B33B-1B5F-414E-8730-3F5E7A442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291EF-8698-42C0-BE64-9A6A5145CEAC}"/>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6" name="Footer Placeholder 5">
            <a:extLst>
              <a:ext uri="{FF2B5EF4-FFF2-40B4-BE49-F238E27FC236}">
                <a16:creationId xmlns:a16="http://schemas.microsoft.com/office/drawing/2014/main" id="{07A44B01-F696-44DC-A261-614E5EF5A36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7475DB7-DB6B-49D7-AD3B-80EB6AC4814F}"/>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3965809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3F7E-CB06-4B37-975D-25A030DA8F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37F02FA-8471-4084-8286-C93937FAF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A58E547-6AB3-41C6-B73E-8A23AF5F180D}"/>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8AD36660-C05C-43EE-AE32-6FBBAE5E150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DE91CC-3E78-4662-ADED-621FF16EC93E}"/>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3411881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2B1E4-3E04-4D0B-81D3-46159FDA0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B16D920-7930-41E0-831E-405D3C6B1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04D5762-8A77-4D74-ACB0-18630FFAB859}"/>
              </a:ext>
            </a:extLst>
          </p:cNvPr>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64B29430-0F96-4862-84B6-67B27BB6D5E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D3ECCF4-3471-4AB2-BA1C-9E4B0AE8465F}"/>
              </a:ext>
            </a:extLst>
          </p:cNvPr>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1807797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2"/>
            <a:ext cx="12192000" cy="4691199"/>
          </a:xfrm>
          <a:prstGeom prst="rect">
            <a:avLst/>
          </a:prstGeom>
          <a:solidFill>
            <a:schemeClr val="dk2"/>
          </a:solidFill>
          <a:ln>
            <a:noFill/>
          </a:ln>
        </p:spPr>
        <p:txBody>
          <a:bodyPr lIns="91425" tIns="45700" rIns="91425" bIns="45700" anchor="ctr" anchorCtr="0">
            <a:noAutofit/>
          </a:bodyPr>
          <a:lstStyle/>
          <a:p>
            <a:pPr>
              <a:spcBef>
                <a:spcPts val="0"/>
              </a:spcBef>
              <a:buNone/>
            </a:pPr>
            <a:endParaRPr sz="1800" dirty="0"/>
          </a:p>
        </p:txBody>
      </p:sp>
      <p:cxnSp>
        <p:nvCxnSpPr>
          <p:cNvPr id="10" name="Shape 10"/>
          <p:cNvCxnSpPr/>
          <p:nvPr/>
        </p:nvCxnSpPr>
        <p:spPr>
          <a:xfrm>
            <a:off x="0" y="4662139"/>
            <a:ext cx="12192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1" name="Shape 11"/>
          <p:cNvSpPr txBox="1">
            <a:spLocks noGrp="1"/>
          </p:cNvSpPr>
          <p:nvPr>
            <p:ph type="ctrTitle"/>
          </p:nvPr>
        </p:nvSpPr>
        <p:spPr>
          <a:xfrm>
            <a:off x="914400" y="2490375"/>
            <a:ext cx="10363200" cy="2198400"/>
          </a:xfrm>
          <a:prstGeom prst="rect">
            <a:avLst/>
          </a:prstGeom>
        </p:spPr>
        <p:txBody>
          <a:bodyPr lIns="91425" tIns="91425" rIns="91425" b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a:r>
              <a:rPr lang="en-US"/>
              <a:t>Click to edit Master title style</a:t>
            </a:r>
            <a:endParaRPr dirty="0"/>
          </a:p>
        </p:txBody>
      </p:sp>
      <p:sp>
        <p:nvSpPr>
          <p:cNvPr id="12" name="Shape 12"/>
          <p:cNvSpPr txBox="1">
            <a:spLocks noGrp="1"/>
          </p:cNvSpPr>
          <p:nvPr>
            <p:ph type="subTitle" idx="1"/>
          </p:nvPr>
        </p:nvSpPr>
        <p:spPr>
          <a:xfrm>
            <a:off x="914400" y="4836035"/>
            <a:ext cx="10363200" cy="1032400"/>
          </a:xfrm>
          <a:prstGeom prst="rect">
            <a:avLst/>
          </a:prstGeom>
        </p:spPr>
        <p:txBody>
          <a:bodyPr lIns="91425" tIns="91425" rIns="91425" bIns="91425" anchor="t" anchorCtr="0"/>
          <a:lstStyle>
            <a:lvl1pPr>
              <a:spcBef>
                <a:spcPts val="0"/>
              </a:spcBef>
              <a:buClr>
                <a:schemeClr val="dk2"/>
              </a:buClr>
              <a:buNone/>
              <a:defRPr baseline="0">
                <a:solidFill>
                  <a:schemeClr val="dk2"/>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a:r>
              <a:rPr lang="en-US"/>
              <a:t>Click to edit Master subtitle style</a:t>
            </a:r>
            <a:endParaRPr dirty="0"/>
          </a:p>
        </p:txBody>
      </p:sp>
      <p:sp>
        <p:nvSpPr>
          <p:cNvPr id="13" name="Shape 13"/>
          <p:cNvSpPr txBox="1">
            <a:spLocks noGrp="1"/>
          </p:cNvSpPr>
          <p:nvPr>
            <p:ph type="sldNum" idx="12"/>
          </p:nvPr>
        </p:nvSpPr>
        <p:spPr>
          <a:xfrm>
            <a:off x="11409057" y="6333133"/>
            <a:ext cx="731599" cy="524800"/>
          </a:xfrm>
          <a:prstGeom prst="rect">
            <a:avLst/>
          </a:prstGeom>
        </p:spPr>
        <p:txBody>
          <a:bodyPr lIns="91425" tIns="91425" rIns="91425" bIns="91425" anchor="ctr" anchorCtr="0">
            <a:noAutofit/>
          </a:bodyPr>
          <a:lstStyle>
            <a:lvl1pPr>
              <a:spcBef>
                <a:spcPts val="0"/>
              </a:spcBef>
              <a:buNone/>
              <a:defRPr/>
            </a:lvl1pPr>
          </a:lstStyle>
          <a:p>
            <a:fld id="{7C2C2EDD-0A55-4EDD-BC39-91743EA4FCC5}" type="slidenum">
              <a:rPr lang="en-GB" smtClean="0"/>
              <a:pPr/>
              <a:t>‹#›</a:t>
            </a:fld>
            <a:endParaRPr lang="en-GB"/>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966" y="5638800"/>
            <a:ext cx="11160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421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12192000" cy="1533200"/>
          </a:xfrm>
          <a:prstGeom prst="rect">
            <a:avLst/>
          </a:prstGeom>
          <a:solidFill>
            <a:srgbClr val="2388DB"/>
          </a:solidFill>
          <a:ln>
            <a:noFill/>
          </a:ln>
        </p:spPr>
        <p:txBody>
          <a:bodyPr lIns="91425" tIns="45700" rIns="91425" bIns="45700" anchor="ctr" anchorCtr="0">
            <a:noAutofit/>
          </a:bodyPr>
          <a:lstStyle/>
          <a:p>
            <a:pPr>
              <a:spcBef>
                <a:spcPts val="0"/>
              </a:spcBef>
              <a:buNone/>
            </a:pPr>
            <a:endParaRPr sz="1800" dirty="0"/>
          </a:p>
        </p:txBody>
      </p:sp>
      <p:cxnSp>
        <p:nvCxnSpPr>
          <p:cNvPr id="16" name="Shape 16"/>
          <p:cNvCxnSpPr/>
          <p:nvPr/>
        </p:nvCxnSpPr>
        <p:spPr>
          <a:xfrm>
            <a:off x="0" y="1503833"/>
            <a:ext cx="12192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17" name="Shape 17"/>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a:t>Click to edit Master title style</a:t>
            </a:r>
            <a:endParaRPr/>
          </a:p>
        </p:txBody>
      </p:sp>
      <p:sp>
        <p:nvSpPr>
          <p:cNvPr id="18" name="Shape 18"/>
          <p:cNvSpPr txBox="1">
            <a:spLocks noGrp="1"/>
          </p:cNvSpPr>
          <p:nvPr>
            <p:ph type="body" idx="1"/>
          </p:nvPr>
        </p:nvSpPr>
        <p:spPr>
          <a:xfrm>
            <a:off x="609600" y="1600202"/>
            <a:ext cx="109728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
        <p:nvSpPr>
          <p:cNvPr id="19" name="Shape 19"/>
          <p:cNvSpPr txBox="1">
            <a:spLocks noGrp="1"/>
          </p:cNvSpPr>
          <p:nvPr>
            <p:ph type="sldNum" idx="12"/>
          </p:nvPr>
        </p:nvSpPr>
        <p:spPr>
          <a:xfrm>
            <a:off x="11409057" y="6333133"/>
            <a:ext cx="731599" cy="524800"/>
          </a:xfrm>
          <a:prstGeom prst="rect">
            <a:avLst/>
          </a:prstGeom>
        </p:spPr>
        <p:txBody>
          <a:bodyPr lIns="91425" tIns="91425" rIns="91425" bIns="91425" anchor="ctr" anchorCtr="0">
            <a:noAutofit/>
          </a:bodyPr>
          <a:lstStyle>
            <a:lvl1pPr>
              <a:spcBef>
                <a:spcPts val="0"/>
              </a:spcBef>
              <a:buNone/>
              <a:defRPr/>
            </a:lvl1pPr>
          </a:lstStyle>
          <a:p>
            <a:fld id="{7C2C2EDD-0A55-4EDD-BC39-91743EA4FCC5}" type="slidenum">
              <a:rPr lang="en-GB" smtClean="0"/>
              <a:pPr/>
              <a:t>‹#›</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69601" y="5410200"/>
            <a:ext cx="1284817" cy="131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964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12192000" cy="1533200"/>
          </a:xfrm>
          <a:prstGeom prst="rect">
            <a:avLst/>
          </a:prstGeom>
          <a:solidFill>
            <a:schemeClr val="dk2"/>
          </a:solidFill>
          <a:ln>
            <a:noFill/>
          </a:ln>
        </p:spPr>
        <p:txBody>
          <a:bodyPr lIns="91425" tIns="45700" rIns="91425" bIns="45700" anchor="ctr" anchorCtr="0">
            <a:noAutofit/>
          </a:bodyPr>
          <a:lstStyle/>
          <a:p>
            <a:pPr>
              <a:spcBef>
                <a:spcPts val="0"/>
              </a:spcBef>
              <a:buNone/>
            </a:pPr>
            <a:endParaRPr sz="1800" dirty="0"/>
          </a:p>
        </p:txBody>
      </p:sp>
      <p:cxnSp>
        <p:nvCxnSpPr>
          <p:cNvPr id="22" name="Shape 22"/>
          <p:cNvCxnSpPr/>
          <p:nvPr/>
        </p:nvCxnSpPr>
        <p:spPr>
          <a:xfrm>
            <a:off x="0" y="1503833"/>
            <a:ext cx="12192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23" name="Shape 23"/>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a:t>Click to edit Master title style</a:t>
            </a:r>
            <a:endParaRPr/>
          </a:p>
        </p:txBody>
      </p:sp>
      <p:sp>
        <p:nvSpPr>
          <p:cNvPr id="24" name="Shape 24"/>
          <p:cNvSpPr txBox="1">
            <a:spLocks noGrp="1"/>
          </p:cNvSpPr>
          <p:nvPr>
            <p:ph type="body" idx="1"/>
          </p:nvPr>
        </p:nvSpPr>
        <p:spPr>
          <a:xfrm>
            <a:off x="609600" y="1600202"/>
            <a:ext cx="53260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
        <p:nvSpPr>
          <p:cNvPr id="25" name="Shape 25"/>
          <p:cNvSpPr txBox="1">
            <a:spLocks noGrp="1"/>
          </p:cNvSpPr>
          <p:nvPr>
            <p:ph type="body" idx="2"/>
          </p:nvPr>
        </p:nvSpPr>
        <p:spPr>
          <a:xfrm>
            <a:off x="6256364" y="1600202"/>
            <a:ext cx="53260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a:t>Click to edit Master text styles</a:t>
            </a:r>
          </a:p>
        </p:txBody>
      </p:sp>
      <p:sp>
        <p:nvSpPr>
          <p:cNvPr id="26" name="Shape 26"/>
          <p:cNvSpPr txBox="1">
            <a:spLocks noGrp="1"/>
          </p:cNvSpPr>
          <p:nvPr>
            <p:ph type="sldNum" idx="12"/>
          </p:nvPr>
        </p:nvSpPr>
        <p:spPr>
          <a:xfrm>
            <a:off x="11409057" y="6333133"/>
            <a:ext cx="731599" cy="524800"/>
          </a:xfrm>
          <a:prstGeom prst="rect">
            <a:avLst/>
          </a:prstGeom>
        </p:spPr>
        <p:txBody>
          <a:bodyPr lIns="91425" tIns="91425" rIns="91425" bIns="91425" anchor="ctr" anchorCtr="0">
            <a:noAutofit/>
          </a:bodyPr>
          <a:lstStyle>
            <a:lvl1pPr>
              <a:spcBef>
                <a:spcPts val="0"/>
              </a:spcBef>
              <a:buNone/>
              <a:defRPr/>
            </a:lvl1pPr>
          </a:lstStyle>
          <a:p>
            <a:fld id="{7C2C2EDD-0A55-4EDD-BC39-91743EA4FCC5}" type="slidenum">
              <a:rPr lang="en-GB" smtClean="0"/>
              <a:pPr/>
              <a:t>‹#›</a:t>
            </a:fld>
            <a:endParaRPr lang="en-GB"/>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61607" y="5791200"/>
            <a:ext cx="89281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457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12192000" cy="1533200"/>
          </a:xfrm>
          <a:prstGeom prst="rect">
            <a:avLst/>
          </a:prstGeom>
          <a:solidFill>
            <a:srgbClr val="2388DB"/>
          </a:solidFill>
          <a:ln>
            <a:noFill/>
          </a:ln>
        </p:spPr>
        <p:txBody>
          <a:bodyPr lIns="91425" tIns="45700" rIns="91425" bIns="45700" anchor="ctr" anchorCtr="0">
            <a:noAutofit/>
          </a:bodyPr>
          <a:lstStyle/>
          <a:p>
            <a:pPr>
              <a:spcBef>
                <a:spcPts val="0"/>
              </a:spcBef>
              <a:buNone/>
            </a:pPr>
            <a:endParaRPr sz="1800" dirty="0"/>
          </a:p>
        </p:txBody>
      </p:sp>
      <p:cxnSp>
        <p:nvCxnSpPr>
          <p:cNvPr id="29" name="Shape 29"/>
          <p:cNvCxnSpPr/>
          <p:nvPr/>
        </p:nvCxnSpPr>
        <p:spPr>
          <a:xfrm>
            <a:off x="0" y="1503833"/>
            <a:ext cx="12192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0" name="Shape 30"/>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a:t>Click to edit Master title style</a:t>
            </a:r>
            <a:endParaRPr/>
          </a:p>
        </p:txBody>
      </p:sp>
      <p:sp>
        <p:nvSpPr>
          <p:cNvPr id="31" name="Shape 31"/>
          <p:cNvSpPr txBox="1">
            <a:spLocks noGrp="1"/>
          </p:cNvSpPr>
          <p:nvPr>
            <p:ph type="sldNum" idx="12"/>
          </p:nvPr>
        </p:nvSpPr>
        <p:spPr>
          <a:xfrm>
            <a:off x="11409057" y="6333133"/>
            <a:ext cx="731599" cy="524800"/>
          </a:xfrm>
          <a:prstGeom prst="rect">
            <a:avLst/>
          </a:prstGeom>
        </p:spPr>
        <p:txBody>
          <a:bodyPr lIns="91425" tIns="91425" rIns="91425" bIns="91425" anchor="ctr" anchorCtr="0">
            <a:noAutofit/>
          </a:bodyPr>
          <a:lstStyle>
            <a:lvl1pPr>
              <a:spcBef>
                <a:spcPts val="0"/>
              </a:spcBef>
              <a:buNone/>
              <a:defRPr/>
            </a:lvl1pPr>
          </a:lstStyle>
          <a:p>
            <a:fld id="{7C2C2EDD-0A55-4EDD-BC39-91743EA4FCC5}" type="slidenum">
              <a:rPr lang="en-GB" smtClean="0"/>
              <a:pPr/>
              <a:t>‹#›</a:t>
            </a:fld>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08640" y="5352288"/>
            <a:ext cx="1279296" cy="131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790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609600" y="5875080"/>
            <a:ext cx="10972800" cy="6927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pPr lvl="0"/>
            <a:r>
              <a:rPr lang="en-US"/>
              <a:t>Click to edit Master text styles</a:t>
            </a:r>
          </a:p>
        </p:txBody>
      </p:sp>
      <p:sp>
        <p:nvSpPr>
          <p:cNvPr id="34" name="Shape 34"/>
          <p:cNvSpPr/>
          <p:nvPr/>
        </p:nvSpPr>
        <p:spPr>
          <a:xfrm>
            <a:off x="5699" y="2"/>
            <a:ext cx="12192000" cy="5875199"/>
          </a:xfrm>
          <a:prstGeom prst="rect">
            <a:avLst/>
          </a:prstGeom>
          <a:solidFill>
            <a:srgbClr val="2388DB"/>
          </a:solidFill>
          <a:ln>
            <a:noFill/>
          </a:ln>
        </p:spPr>
        <p:txBody>
          <a:bodyPr lIns="91425" tIns="45700" rIns="91425" bIns="45700" anchor="ctr" anchorCtr="0">
            <a:noAutofit/>
          </a:bodyPr>
          <a:lstStyle/>
          <a:p>
            <a:pPr>
              <a:spcBef>
                <a:spcPts val="0"/>
              </a:spcBef>
              <a:buNone/>
            </a:pPr>
            <a:endParaRPr sz="1800" dirty="0"/>
          </a:p>
        </p:txBody>
      </p:sp>
      <p:cxnSp>
        <p:nvCxnSpPr>
          <p:cNvPr id="35" name="Shape 35"/>
          <p:cNvCxnSpPr/>
          <p:nvPr/>
        </p:nvCxnSpPr>
        <p:spPr>
          <a:xfrm>
            <a:off x="0" y="5845828"/>
            <a:ext cx="12192000" cy="0"/>
          </a:xfrm>
          <a:prstGeom prst="straightConnector1">
            <a:avLst/>
          </a:prstGeom>
          <a:noFill/>
          <a:ln w="57150" cap="flat" cmpd="sng">
            <a:solidFill>
              <a:srgbClr val="000000">
                <a:alpha val="14901"/>
              </a:srgbClr>
            </a:solidFill>
            <a:prstDash val="solid"/>
            <a:round/>
            <a:headEnd type="none" w="med" len="med"/>
            <a:tailEnd type="none" w="med" len="med"/>
          </a:ln>
        </p:spPr>
      </p:cxnSp>
      <p:sp>
        <p:nvSpPr>
          <p:cNvPr id="36" name="Shape 36"/>
          <p:cNvSpPr txBox="1">
            <a:spLocks noGrp="1"/>
          </p:cNvSpPr>
          <p:nvPr>
            <p:ph type="sldNum" idx="12"/>
          </p:nvPr>
        </p:nvSpPr>
        <p:spPr>
          <a:xfrm>
            <a:off x="11409057" y="6333133"/>
            <a:ext cx="731599" cy="524800"/>
          </a:xfrm>
          <a:prstGeom prst="rect">
            <a:avLst/>
          </a:prstGeom>
        </p:spPr>
        <p:txBody>
          <a:bodyPr lIns="91425" tIns="91425" rIns="91425" bIns="91425" anchor="ctr" anchorCtr="0">
            <a:noAutofit/>
          </a:bodyPr>
          <a:lstStyle>
            <a:lvl1pPr>
              <a:spcBef>
                <a:spcPts val="0"/>
              </a:spcBef>
              <a:buNone/>
              <a:defRPr/>
            </a:lvl1pPr>
          </a:lstStyle>
          <a:p>
            <a:fld id="{7C2C2EDD-0A55-4EDD-BC39-91743EA4FCC5}" type="slidenum">
              <a:rPr lang="en-GB" smtClean="0"/>
              <a:pPr/>
              <a:t>‹#›</a:t>
            </a:fld>
            <a:endParaRPr lang="en-GB"/>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77601" y="5958840"/>
            <a:ext cx="74400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048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hape 28"/>
          <p:cNvSpPr/>
          <p:nvPr/>
        </p:nvSpPr>
        <p:spPr>
          <a:xfrm>
            <a:off x="0" y="0"/>
            <a:ext cx="12192000" cy="1533200"/>
          </a:xfrm>
          <a:prstGeom prst="rect">
            <a:avLst/>
          </a:prstGeom>
          <a:solidFill>
            <a:srgbClr val="2388DB"/>
          </a:solidFill>
          <a:ln>
            <a:noFill/>
          </a:ln>
        </p:spPr>
        <p:txBody>
          <a:bodyPr lIns="91425" tIns="45700" rIns="91425" bIns="45700" anchor="ctr" anchorCtr="0">
            <a:noAutofit/>
          </a:bodyPr>
          <a:lstStyle/>
          <a:p>
            <a:pPr>
              <a:spcBef>
                <a:spcPts val="0"/>
              </a:spcBef>
              <a:buNone/>
            </a:pPr>
            <a:endParaRPr sz="1800" dirty="0"/>
          </a:p>
        </p:txBody>
      </p:sp>
      <p:sp>
        <p:nvSpPr>
          <p:cNvPr id="2" name="Title 1"/>
          <p:cNvSpPr>
            <a:spLocks noGrp="1"/>
          </p:cNvSpPr>
          <p:nvPr>
            <p:ph type="title"/>
          </p:nvPr>
        </p:nvSpPr>
        <p:spPr/>
        <p:txBody>
          <a:bodyPr/>
          <a:lstStyle>
            <a:lvl1pPr algn="l">
              <a:defRPr/>
            </a:lvl1pPr>
          </a:lstStyle>
          <a:p>
            <a:r>
              <a:rPr lang="en-US"/>
              <a:t>Click to edit Master title style</a:t>
            </a:r>
            <a:endParaRPr lang="en-IE" dirty="0"/>
          </a:p>
        </p:txBody>
      </p:sp>
      <p:sp>
        <p:nvSpPr>
          <p:cNvPr id="3" name="Content Placeholder 2"/>
          <p:cNvSpPr>
            <a:spLocks noGrp="1"/>
          </p:cNvSpPr>
          <p:nvPr>
            <p:ph idx="1"/>
          </p:nvPr>
        </p:nvSpPr>
        <p:spPr>
          <a:xfrm>
            <a:off x="609600" y="1600200"/>
            <a:ext cx="9902891"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68000" y="5356331"/>
            <a:ext cx="1279296" cy="131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27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bg>
      <p:bgPr>
        <a:solidFill>
          <a:schemeClr val="dk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11409057" y="6333133"/>
            <a:ext cx="731599" cy="5248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fld id="{7C2C2EDD-0A55-4EDD-BC39-91743EA4FCC5}" type="slidenum">
              <a:rPr lang="en-GB" smtClean="0"/>
              <a:pPr/>
              <a:t>‹#›</a:t>
            </a:fld>
            <a:endParaRPr lang="en-GB"/>
          </a:p>
        </p:txBody>
      </p:sp>
    </p:spTree>
    <p:extLst>
      <p:ext uri="{BB962C8B-B14F-4D97-AF65-F5344CB8AC3E}">
        <p14:creationId xmlns:p14="http://schemas.microsoft.com/office/powerpoint/2010/main" val="86877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D9E4608-647E-41DB-8F64-BA435C62823F}" type="datetimeFigureOut">
              <a:rPr lang="en-IE" smtClean="0"/>
              <a:t>01/11/2022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3815983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Slide Number Placeholder 2"/>
          <p:cNvSpPr>
            <a:spLocks noGrp="1"/>
          </p:cNvSpPr>
          <p:nvPr>
            <p:ph type="sldNum" sz="quarter" idx="10"/>
          </p:nvPr>
        </p:nvSpPr>
        <p:spPr/>
        <p:txBody>
          <a:bodyPr/>
          <a:lstStyle/>
          <a:p>
            <a:fld id="{7C2C2EDD-0A55-4EDD-BC39-91743EA4FCC5}" type="slidenum">
              <a:rPr lang="en-GB" smtClean="0"/>
              <a:pPr/>
              <a:t>‹#›</a:t>
            </a:fld>
            <a:endParaRPr lang="en-GB"/>
          </a:p>
        </p:txBody>
      </p:sp>
    </p:spTree>
    <p:extLst>
      <p:ext uri="{BB962C8B-B14F-4D97-AF65-F5344CB8AC3E}">
        <p14:creationId xmlns:p14="http://schemas.microsoft.com/office/powerpoint/2010/main" val="20996060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487620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6428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80249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86579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944993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05104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4612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9474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8689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CD9E4608-647E-41DB-8F64-BA435C62823F}" type="datetimeFigureOut">
              <a:rPr lang="en-IE" smtClean="0"/>
              <a:t>01/11/2022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1459251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02312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304182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913E4A-3E64-46F0-97F3-987170ABE748}" type="datetimeFigureOut">
              <a:rPr lang="en-IE" smtClean="0"/>
              <a:t>01/11/2022</a:t>
            </a:fld>
            <a:endParaRPr lang="en-IE" dirty="0"/>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55A872-6F4D-41E9-A81F-8DE250899D0D}" type="slidenum">
              <a:rPr lang="en-IE" smtClean="0"/>
              <a:t>‹#›</a:t>
            </a:fld>
            <a:endParaRPr lang="en-IE"/>
          </a:p>
        </p:txBody>
      </p:sp>
      <p:pic>
        <p:nvPicPr>
          <p:cNvPr id="7" name="Picture 6" descr="A close up of a logo&#10;&#10;Description automatically generated">
            <a:extLst>
              <a:ext uri="{FF2B5EF4-FFF2-40B4-BE49-F238E27FC236}">
                <a16:creationId xmlns:a16="http://schemas.microsoft.com/office/drawing/2014/main" id="{5F549294-AB24-4B61-AEFF-27DEEE21B6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1844618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38420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296980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913E4A-3E64-46F0-97F3-987170ABE748}" type="datetimeFigureOut">
              <a:rPr lang="en-IE" smtClean="0"/>
              <a:t>01/11/2022</a:t>
            </a:fld>
            <a:endParaRPr lang="en-IE" dirty="0"/>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417454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913E4A-3E64-46F0-97F3-987170ABE748}" type="datetimeFigureOut">
              <a:rPr lang="en-IE" smtClean="0"/>
              <a:t>01/11/2022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352671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913E4A-3E64-46F0-97F3-987170ABE748}" type="datetimeFigureOut">
              <a:rPr lang="en-IE" smtClean="0"/>
              <a:t>01/11/2022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1978317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13E4A-3E64-46F0-97F3-987170ABE748}" type="datetimeFigureOut">
              <a:rPr lang="en-IE" smtClean="0"/>
              <a:t>01/11/2022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34847875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13E4A-3E64-46F0-97F3-987170ABE748}"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344174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E4608-647E-41DB-8F64-BA435C62823F}" type="datetimeFigureOut">
              <a:rPr lang="en-IE" smtClean="0"/>
              <a:t>01/11/2022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13508675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913E4A-3E64-46F0-97F3-987170ABE748}"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4198919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2847931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913E4A-3E64-46F0-97F3-987170ABE748}" type="datetimeFigureOut">
              <a:rPr lang="en-IE" smtClean="0"/>
              <a:t>01/11/2022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B55A872-6F4D-41E9-A81F-8DE250899D0D}" type="slidenum">
              <a:rPr lang="en-IE" smtClean="0"/>
              <a:t>‹#›</a:t>
            </a:fld>
            <a:endParaRPr lang="en-IE"/>
          </a:p>
        </p:txBody>
      </p:sp>
    </p:spTree>
    <p:extLst>
      <p:ext uri="{BB962C8B-B14F-4D97-AF65-F5344CB8AC3E}">
        <p14:creationId xmlns:p14="http://schemas.microsoft.com/office/powerpoint/2010/main" val="3654623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6288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hape 28"/>
          <p:cNvSpPr/>
          <p:nvPr/>
        </p:nvSpPr>
        <p:spPr>
          <a:xfrm>
            <a:off x="0" y="0"/>
            <a:ext cx="12192000" cy="1533200"/>
          </a:xfrm>
          <a:prstGeom prst="rect">
            <a:avLst/>
          </a:prstGeom>
          <a:solidFill>
            <a:srgbClr val="2388DB"/>
          </a:solidFill>
          <a:ln>
            <a:noFill/>
          </a:ln>
        </p:spPr>
        <p:txBody>
          <a:bodyPr lIns="91425" tIns="45700" rIns="91425" bIns="45700" anchor="ctr" anchorCtr="0">
            <a:noAutofit/>
          </a:bodyPr>
          <a:lstStyle/>
          <a:p>
            <a:pPr>
              <a:spcBef>
                <a:spcPts val="0"/>
              </a:spcBef>
              <a:buNone/>
            </a:pPr>
            <a:endParaRPr sz="1800" dirty="0"/>
          </a:p>
        </p:txBody>
      </p:sp>
      <p:sp>
        <p:nvSpPr>
          <p:cNvPr id="2" name="Title 1"/>
          <p:cNvSpPr>
            <a:spLocks noGrp="1"/>
          </p:cNvSpPr>
          <p:nvPr>
            <p:ph type="title"/>
          </p:nvPr>
        </p:nvSpPr>
        <p:spPr/>
        <p:txBody>
          <a:bodyPr/>
          <a:lstStyle>
            <a:lvl1pPr algn="l">
              <a:defRPr/>
            </a:lvl1pPr>
          </a:lstStyle>
          <a:p>
            <a:r>
              <a:rPr lang="en-US"/>
              <a:t>Click to edit Master title style</a:t>
            </a:r>
            <a:endParaRPr lang="en-IE"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668000" y="5356331"/>
            <a:ext cx="1279296" cy="131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7860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E912-3C3F-40AF-9532-8379793C27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BA0CCD7-7650-4C8C-9EB9-543201CF76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D813003-6D47-4B32-8765-D8E2E5661C90}"/>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5" name="Footer Placeholder 4">
            <a:extLst>
              <a:ext uri="{FF2B5EF4-FFF2-40B4-BE49-F238E27FC236}">
                <a16:creationId xmlns:a16="http://schemas.microsoft.com/office/drawing/2014/main" id="{AAD507D9-263C-4976-B910-9CFAD6478A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80FB76E-6829-4596-AE05-4C80BF84D672}"/>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811069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D0AC-5E66-4BF2-B83B-0654FB11145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2E94CD2-B6AC-4611-AFDB-24E15E0146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8AEED37-F0C3-41F5-BD57-8A69CB454A29}"/>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5" name="Footer Placeholder 4">
            <a:extLst>
              <a:ext uri="{FF2B5EF4-FFF2-40B4-BE49-F238E27FC236}">
                <a16:creationId xmlns:a16="http://schemas.microsoft.com/office/drawing/2014/main" id="{85F713AE-B791-4093-BB79-69C666E3FE7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31D7515-7A1E-45B9-BE7B-737D7F738DE2}"/>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7988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E4E5-C481-449B-9162-A82D665576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F65A219-9A33-48C0-B1EA-7F2FC7706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03E4A-23CD-46DA-82BF-FE3BD466DCFF}"/>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5" name="Footer Placeholder 4">
            <a:extLst>
              <a:ext uri="{FF2B5EF4-FFF2-40B4-BE49-F238E27FC236}">
                <a16:creationId xmlns:a16="http://schemas.microsoft.com/office/drawing/2014/main" id="{12B06D96-20E4-486F-AB1D-420585D983A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26BEACA-A30D-4DBF-AD05-7CF3E7BD4A33}"/>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29792952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C834-D65E-4BE6-B1F6-60B32103F04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F78B3E7-7BA8-4651-879B-5000F30D2D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C330ACA-6823-43DC-AF54-692DE2E118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6D0E65C6-A886-45DC-A325-188CA9E79609}"/>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6" name="Footer Placeholder 5">
            <a:extLst>
              <a:ext uri="{FF2B5EF4-FFF2-40B4-BE49-F238E27FC236}">
                <a16:creationId xmlns:a16="http://schemas.microsoft.com/office/drawing/2014/main" id="{29993598-F286-43F7-8070-42F4C630419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06D2946-49A8-414D-86D0-53B76D24C90A}"/>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2239603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534-92DA-4CA1-89F3-92C6F53CA44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D900549-F0B2-4A97-90AB-9B0341DF0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43E7CC-D8EB-46A3-8CAB-50346BD7D8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40366CD-7712-458F-A8AD-BB76D527C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D551C-F67E-4AE4-9847-78B73A291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83CC695-E6B5-45C4-9C98-27555DB4DCBE}"/>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8" name="Footer Placeholder 7">
            <a:extLst>
              <a:ext uri="{FF2B5EF4-FFF2-40B4-BE49-F238E27FC236}">
                <a16:creationId xmlns:a16="http://schemas.microsoft.com/office/drawing/2014/main" id="{6D43671A-2525-42D9-A88F-6AD273AF752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54E6A97-B4C0-438F-B3DD-F112FE61BB0A}"/>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56713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9E4608-647E-41DB-8F64-BA435C62823F}"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19867921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C1B4-42F2-4D94-A01E-552AE406F4E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49FA102-E89F-4EC6-9058-2A08E3B28649}"/>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4" name="Footer Placeholder 3">
            <a:extLst>
              <a:ext uri="{FF2B5EF4-FFF2-40B4-BE49-F238E27FC236}">
                <a16:creationId xmlns:a16="http://schemas.microsoft.com/office/drawing/2014/main" id="{60D50FAC-4AD6-47C8-B972-CC970EFAF522}"/>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782451C-C268-485C-806F-1A788B743072}"/>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11888654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06581-CC51-4AF6-8F71-F52A1906FF50}"/>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3" name="Footer Placeholder 2">
            <a:extLst>
              <a:ext uri="{FF2B5EF4-FFF2-40B4-BE49-F238E27FC236}">
                <a16:creationId xmlns:a16="http://schemas.microsoft.com/office/drawing/2014/main" id="{0C25BC3A-ACF3-41D2-ABF6-870F07FEA27D}"/>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CA095D3-6B89-4295-BA71-42B01BDD8D6D}"/>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25664990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0A7B-97A8-4A8F-9AEB-879377341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43784D7-082B-4B13-8233-6E9A2ACD7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2560B97-3308-4CF0-B66A-F8D9D91B8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8CBD5-DC68-43AF-8871-D5B4B37AD64B}"/>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6" name="Footer Placeholder 5">
            <a:extLst>
              <a:ext uri="{FF2B5EF4-FFF2-40B4-BE49-F238E27FC236}">
                <a16:creationId xmlns:a16="http://schemas.microsoft.com/office/drawing/2014/main" id="{135DE421-0089-4F4A-AF8C-8607E7614C0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EC10EC3-79AF-4F37-B90C-44D576610504}"/>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21565001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1B43-5B6E-457D-8570-ABE6862A7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D50DA6E-CF24-4037-8DC1-115A65123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EE6984C-ADE0-4D14-A5DB-698DBBE6C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A9FB3-23E2-4D72-826C-B54123BD75DC}"/>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6" name="Footer Placeholder 5">
            <a:extLst>
              <a:ext uri="{FF2B5EF4-FFF2-40B4-BE49-F238E27FC236}">
                <a16:creationId xmlns:a16="http://schemas.microsoft.com/office/drawing/2014/main" id="{921ADFF3-34E2-4774-87F0-6846F29BD0C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8CF5A60-D721-4C49-8B1D-5138F69E6A58}"/>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3738281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A2FA-06D4-4109-ABFE-B660223EFD1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639F733-C149-4A58-9BC5-772365B76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75916E-712C-4353-BFA7-DA8FAB22609A}"/>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5" name="Footer Placeholder 4">
            <a:extLst>
              <a:ext uri="{FF2B5EF4-FFF2-40B4-BE49-F238E27FC236}">
                <a16:creationId xmlns:a16="http://schemas.microsoft.com/office/drawing/2014/main" id="{AB1EC4AA-9DB9-45C2-AE27-5269BB2A4C6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17065F4-97D3-4D24-AD10-B4BE9C8616B6}"/>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41709034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11D5C1-DE36-4996-9704-65902811C4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76C97E7-05EA-44C7-A090-1F391C07BA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03C7C0A-9EDF-4EFE-85F2-EC2D35FE28FD}"/>
              </a:ext>
            </a:extLst>
          </p:cNvPr>
          <p:cNvSpPr>
            <a:spLocks noGrp="1"/>
          </p:cNvSpPr>
          <p:nvPr>
            <p:ph type="dt" sz="half" idx="10"/>
          </p:nvPr>
        </p:nvSpPr>
        <p:spPr/>
        <p:txBody>
          <a:bodyPr/>
          <a:lstStyle/>
          <a:p>
            <a:fld id="{25379EBD-F7D4-4759-9608-F4887A7C69D9}" type="datetimeFigureOut">
              <a:rPr lang="en-IE" smtClean="0"/>
              <a:t>01/11/2022</a:t>
            </a:fld>
            <a:endParaRPr lang="en-IE"/>
          </a:p>
        </p:txBody>
      </p:sp>
      <p:sp>
        <p:nvSpPr>
          <p:cNvPr id="5" name="Footer Placeholder 4">
            <a:extLst>
              <a:ext uri="{FF2B5EF4-FFF2-40B4-BE49-F238E27FC236}">
                <a16:creationId xmlns:a16="http://schemas.microsoft.com/office/drawing/2014/main" id="{124182B5-B6F6-490C-9432-9CC80507ED4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9A5EF5-BA13-4EE1-94A5-C93D48B51144}"/>
              </a:ext>
            </a:extLst>
          </p:cNvPr>
          <p:cNvSpPr>
            <a:spLocks noGrp="1"/>
          </p:cNvSpPr>
          <p:nvPr>
            <p:ph type="sldNum" sz="quarter" idx="12"/>
          </p:nvPr>
        </p:nvSpPr>
        <p:spPr/>
        <p:txBody>
          <a:bodyPr/>
          <a:lstStyle/>
          <a:p>
            <a:fld id="{4EC2AC9C-9CE8-44EC-A51C-073CAFDA2111}" type="slidenum">
              <a:rPr lang="en-IE" smtClean="0"/>
              <a:t>‹#›</a:t>
            </a:fld>
            <a:endParaRPr lang="en-IE"/>
          </a:p>
        </p:txBody>
      </p:sp>
    </p:spTree>
    <p:extLst>
      <p:ext uri="{BB962C8B-B14F-4D97-AF65-F5344CB8AC3E}">
        <p14:creationId xmlns:p14="http://schemas.microsoft.com/office/powerpoint/2010/main" val="12155621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350F-A1A6-41BB-AFD3-1AE73D6392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dirty="0"/>
          </a:p>
        </p:txBody>
      </p:sp>
      <p:sp>
        <p:nvSpPr>
          <p:cNvPr id="3" name="Subtitle 2">
            <a:extLst>
              <a:ext uri="{FF2B5EF4-FFF2-40B4-BE49-F238E27FC236}">
                <a16:creationId xmlns:a16="http://schemas.microsoft.com/office/drawing/2014/main" id="{0682E5E1-B828-4C15-8CF1-9F603D1FA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Tree>
    <p:extLst>
      <p:ext uri="{BB962C8B-B14F-4D97-AF65-F5344CB8AC3E}">
        <p14:creationId xmlns:p14="http://schemas.microsoft.com/office/powerpoint/2010/main" val="34070916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08D91-D797-483D-B0A4-EFDDFEB906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B92D05B-DB44-4568-8E28-267F33D24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730569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B18F-C5C4-406E-AA9B-F587E3F4F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56ECBFB-18BA-4755-9BE2-3A539E2D51B2}"/>
              </a:ext>
            </a:extLst>
          </p:cNvPr>
          <p:cNvSpPr>
            <a:spLocks noGrp="1"/>
          </p:cNvSpPr>
          <p:nvPr>
            <p:ph type="body" idx="1"/>
          </p:nvPr>
        </p:nvSpPr>
        <p:spPr>
          <a:xfrm>
            <a:off x="831850" y="4589463"/>
            <a:ext cx="10515600" cy="117125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72741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4E8E-8771-4450-863C-0C82722030A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780E6C-9B53-4871-A3FE-38010F6777DB}"/>
              </a:ext>
            </a:extLst>
          </p:cNvPr>
          <p:cNvSpPr>
            <a:spLocks noGrp="1"/>
          </p:cNvSpPr>
          <p:nvPr>
            <p:ph sz="half" idx="1"/>
          </p:nvPr>
        </p:nvSpPr>
        <p:spPr>
          <a:xfrm>
            <a:off x="838200" y="1825625"/>
            <a:ext cx="5181600" cy="3961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804D31A9-EBFE-4C26-85F9-AFF9973F6E4A}"/>
              </a:ext>
            </a:extLst>
          </p:cNvPr>
          <p:cNvSpPr>
            <a:spLocks noGrp="1"/>
          </p:cNvSpPr>
          <p:nvPr>
            <p:ph sz="half" idx="2"/>
          </p:nvPr>
        </p:nvSpPr>
        <p:spPr>
          <a:xfrm>
            <a:off x="6172200" y="1825625"/>
            <a:ext cx="5181600" cy="39612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8026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9E4608-647E-41DB-8F64-BA435C62823F}" type="datetimeFigureOut">
              <a:rPr lang="en-IE" smtClean="0"/>
              <a:t>01/11/2022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F337F416-8A74-4A71-B16D-DA92D7D59BE6}" type="slidenum">
              <a:rPr lang="en-IE" smtClean="0"/>
              <a:t>‹#›</a:t>
            </a:fld>
            <a:endParaRPr lang="en-IE"/>
          </a:p>
        </p:txBody>
      </p:sp>
    </p:spTree>
    <p:extLst>
      <p:ext uri="{BB962C8B-B14F-4D97-AF65-F5344CB8AC3E}">
        <p14:creationId xmlns:p14="http://schemas.microsoft.com/office/powerpoint/2010/main" val="36407385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05E2-E00E-402E-800C-60A1FB92565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03E0A2-FB12-4D25-A9D7-579204DFA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904181-2628-4DF0-B895-8A80A78AB10C}"/>
              </a:ext>
            </a:extLst>
          </p:cNvPr>
          <p:cNvSpPr>
            <a:spLocks noGrp="1"/>
          </p:cNvSpPr>
          <p:nvPr>
            <p:ph sz="half" idx="2"/>
          </p:nvPr>
        </p:nvSpPr>
        <p:spPr>
          <a:xfrm>
            <a:off x="839788" y="2505075"/>
            <a:ext cx="5157787" cy="3268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227454A-239B-42BC-9E6D-B2D1AB901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DD531-3461-40B6-9AFC-821D21D7FAEC}"/>
              </a:ext>
            </a:extLst>
          </p:cNvPr>
          <p:cNvSpPr>
            <a:spLocks noGrp="1"/>
          </p:cNvSpPr>
          <p:nvPr>
            <p:ph sz="quarter" idx="4"/>
          </p:nvPr>
        </p:nvSpPr>
        <p:spPr>
          <a:xfrm>
            <a:off x="6172200" y="2505075"/>
            <a:ext cx="5183188" cy="3268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341260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FD7E-2E9B-4B00-BF64-55334C8B716F}"/>
              </a:ext>
            </a:extLst>
          </p:cNvPr>
          <p:cNvSpPr>
            <a:spLocks noGrp="1"/>
          </p:cNvSpPr>
          <p:nvPr>
            <p:ph type="title"/>
          </p:nvPr>
        </p:nvSpPr>
        <p:spPr/>
        <p:txBody>
          <a:bodyPr/>
          <a:lstStyle/>
          <a:p>
            <a:r>
              <a:rPr lang="en-US"/>
              <a:t>Click to edit Master title style</a:t>
            </a:r>
            <a:endParaRPr lang="en-IE"/>
          </a:p>
        </p:txBody>
      </p:sp>
    </p:spTree>
    <p:extLst>
      <p:ext uri="{BB962C8B-B14F-4D97-AF65-F5344CB8AC3E}">
        <p14:creationId xmlns:p14="http://schemas.microsoft.com/office/powerpoint/2010/main" val="36790455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398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D15D-B4D3-4B75-ACEC-FCD38AB3E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34F0D41-B09C-48C5-81B6-67A0EE945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DDAF6B1-FED0-4BFC-BCC7-77A11EC7A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99897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17C6-10F1-4C69-BD5A-A01AE1EBD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EC7FBDA-0EAC-41FD-919E-F42DE68E1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a:extLst>
              <a:ext uri="{FF2B5EF4-FFF2-40B4-BE49-F238E27FC236}">
                <a16:creationId xmlns:a16="http://schemas.microsoft.com/office/drawing/2014/main" id="{64D9B33B-1B5F-414E-8730-3F5E7A442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4285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3F7E-CB06-4B37-975D-25A030DA8F9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37F02FA-8471-4084-8286-C93937FAF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4702355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2B1E4-3E04-4D0B-81D3-46159FDA0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B16D920-7930-41E0-831E-405D3C6B1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91961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jpe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6.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E4608-647E-41DB-8F64-BA435C62823F}" type="datetimeFigureOut">
              <a:rPr lang="en-IE" smtClean="0"/>
              <a:t>01/11/2022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7F416-8A74-4A71-B16D-DA92D7D59BE6}" type="slidenum">
              <a:rPr lang="en-IE" smtClean="0"/>
              <a:t>‹#›</a:t>
            </a:fld>
            <a:endParaRPr lang="en-IE"/>
          </a:p>
        </p:txBody>
      </p:sp>
    </p:spTree>
    <p:extLst>
      <p:ext uri="{BB962C8B-B14F-4D97-AF65-F5344CB8AC3E}">
        <p14:creationId xmlns:p14="http://schemas.microsoft.com/office/powerpoint/2010/main" val="30581054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7CB88-06B5-47E2-A25F-925F523DC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A8BE59-D938-401E-9219-EF8C6C0E7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F6DD95-0F54-43AF-AF97-14D8F0B2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DF4DAF39-5481-4394-A384-363D75AC1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B641E4C2-8382-428C-A618-A03AFA14D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5A872-6F4D-41E9-A81F-8DE250899D0D}" type="slidenum">
              <a:rPr lang="en-IE" smtClean="0"/>
              <a:t>‹#›</a:t>
            </a:fld>
            <a:endParaRPr lang="en-IE"/>
          </a:p>
        </p:txBody>
      </p:sp>
      <p:pic>
        <p:nvPicPr>
          <p:cNvPr id="7" name="Picture 6" descr="A close up of a logo&#10;&#10;Description automatically generated">
            <a:extLst>
              <a:ext uri="{FF2B5EF4-FFF2-40B4-BE49-F238E27FC236}">
                <a16:creationId xmlns:a16="http://schemas.microsoft.com/office/drawing/2014/main" id="{48CDD61C-9202-4556-ACB1-11E7975DA98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82444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CC4C7-C97E-4520-85D2-D69E3CA724D3}" type="datetimeFigureOut">
              <a:rPr lang="en-IE" smtClean="0"/>
              <a:t>01/11/2022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0F2CC-2D6F-4EEB-9FD2-77511EA45B79}" type="slidenum">
              <a:rPr lang="en-IE" smtClean="0"/>
              <a:t>‹#›</a:t>
            </a:fld>
            <a:endParaRPr lang="en-IE"/>
          </a:p>
        </p:txBody>
      </p:sp>
      <p:pic>
        <p:nvPicPr>
          <p:cNvPr id="7" name="Picture 6" descr="A close up of a logo&#10;&#10;Description automatically generated">
            <a:extLst>
              <a:ext uri="{FF2B5EF4-FFF2-40B4-BE49-F238E27FC236}">
                <a16:creationId xmlns:a16="http://schemas.microsoft.com/office/drawing/2014/main" id="{1649A710-B386-41D6-9E5C-5538607B4E8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1406305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7CB88-06B5-47E2-A25F-925F523DC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A8BE59-D938-401E-9219-EF8C6C0E7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7F6DD95-0F54-43AF-AF97-14D8F0B2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13E4A-3E64-46F0-97F3-987170ABE748}" type="datetimeFigureOut">
              <a:rPr lang="en-IE" smtClean="0"/>
              <a:t>01/11/2022</a:t>
            </a:fld>
            <a:endParaRPr lang="en-IE"/>
          </a:p>
        </p:txBody>
      </p:sp>
      <p:sp>
        <p:nvSpPr>
          <p:cNvPr id="5" name="Footer Placeholder 4">
            <a:extLst>
              <a:ext uri="{FF2B5EF4-FFF2-40B4-BE49-F238E27FC236}">
                <a16:creationId xmlns:a16="http://schemas.microsoft.com/office/drawing/2014/main" id="{DF4DAF39-5481-4394-A384-363D75AC1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B641E4C2-8382-428C-A618-A03AFA14D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5A872-6F4D-41E9-A81F-8DE250899D0D}" type="slidenum">
              <a:rPr lang="en-IE" smtClean="0"/>
              <a:t>‹#›</a:t>
            </a:fld>
            <a:endParaRPr lang="en-IE"/>
          </a:p>
        </p:txBody>
      </p:sp>
      <p:pic>
        <p:nvPicPr>
          <p:cNvPr id="7" name="Picture 6" descr="A close up of a logo&#10;&#10;Description automatically generated">
            <a:extLst>
              <a:ext uri="{FF2B5EF4-FFF2-40B4-BE49-F238E27FC236}">
                <a16:creationId xmlns:a16="http://schemas.microsoft.com/office/drawing/2014/main" id="{48CDD61C-9202-4556-ACB1-11E7975DA98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315186073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09600" y="274637"/>
            <a:ext cx="10972800" cy="11432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609600" y="1600202"/>
            <a:ext cx="10972800" cy="49675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dirty="0"/>
          </a:p>
        </p:txBody>
      </p:sp>
      <p:sp>
        <p:nvSpPr>
          <p:cNvPr id="7" name="Shape 7"/>
          <p:cNvSpPr txBox="1">
            <a:spLocks noGrp="1"/>
          </p:cNvSpPr>
          <p:nvPr>
            <p:ph type="sldNum" idx="12"/>
          </p:nvPr>
        </p:nvSpPr>
        <p:spPr>
          <a:xfrm>
            <a:off x="11409057" y="6333133"/>
            <a:ext cx="731599" cy="5248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fld id="{7C2C2EDD-0A55-4EDD-BC39-91743EA4FCC5}" type="slidenum">
              <a:rPr lang="en-GB" smtClean="0"/>
              <a:pPr/>
              <a:t>‹#›</a:t>
            </a:fld>
            <a:endParaRPr lang="en-GB"/>
          </a:p>
        </p:txBody>
      </p:sp>
      <p:sp>
        <p:nvSpPr>
          <p:cNvPr id="8" name="Shape 28"/>
          <p:cNvSpPr/>
          <p:nvPr/>
        </p:nvSpPr>
        <p:spPr>
          <a:xfrm>
            <a:off x="0" y="0"/>
            <a:ext cx="12192000" cy="1533200"/>
          </a:xfrm>
          <a:prstGeom prst="rect">
            <a:avLst/>
          </a:prstGeom>
          <a:solidFill>
            <a:srgbClr val="2388DB"/>
          </a:solidFill>
          <a:ln>
            <a:noFill/>
          </a:ln>
        </p:spPr>
        <p:txBody>
          <a:bodyPr lIns="91425" tIns="45700" rIns="91425" bIns="45700" anchor="ctr" anchorCtr="0">
            <a:noAutofit/>
          </a:bodyPr>
          <a:lstStyle/>
          <a:p>
            <a:pPr>
              <a:spcBef>
                <a:spcPts val="0"/>
              </a:spcBef>
              <a:buNone/>
            </a:pPr>
            <a:endParaRPr sz="1800" dirty="0"/>
          </a:p>
        </p:txBody>
      </p:sp>
    </p:spTree>
    <p:extLst>
      <p:ext uri="{BB962C8B-B14F-4D97-AF65-F5344CB8AC3E}">
        <p14:creationId xmlns:p14="http://schemas.microsoft.com/office/powerpoint/2010/main" val="342542453"/>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Lst>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67920013"/>
      </p:ext>
    </p:extLst>
  </p:cSld>
  <p:clrMap bg1="lt1" tx1="dk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13E4A-3E64-46F0-97F3-987170ABE748}" type="datetimeFigureOut">
              <a:rPr lang="en-IE" smtClean="0"/>
              <a:t>01/11/2022</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5A872-6F4D-41E9-A81F-8DE250899D0D}" type="slidenum">
              <a:rPr lang="en-IE" smtClean="0"/>
              <a:t>‹#›</a:t>
            </a:fld>
            <a:endParaRPr lang="en-IE"/>
          </a:p>
        </p:txBody>
      </p:sp>
      <p:pic>
        <p:nvPicPr>
          <p:cNvPr id="7" name="Picture 6" descr="A close up of a logo&#10;&#10;Description automatically generated">
            <a:extLst>
              <a:ext uri="{FF2B5EF4-FFF2-40B4-BE49-F238E27FC236}">
                <a16:creationId xmlns:a16="http://schemas.microsoft.com/office/drawing/2014/main" id="{1649A710-B386-41D6-9E5C-5538607B4E8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38200" y="5931696"/>
            <a:ext cx="2403566" cy="789779"/>
          </a:xfrm>
          <a:prstGeom prst="rect">
            <a:avLst/>
          </a:prstGeom>
        </p:spPr>
      </p:pic>
    </p:spTree>
    <p:extLst>
      <p:ext uri="{BB962C8B-B14F-4D97-AF65-F5344CB8AC3E}">
        <p14:creationId xmlns:p14="http://schemas.microsoft.com/office/powerpoint/2010/main" val="13481042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2D515-3962-43C5-87D7-C23FA6729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B99CBC8-4C3A-43DE-8329-36BAE2136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01B32A-7ECB-4571-9E69-F49562CD7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79EBD-F7D4-4759-9608-F4887A7C69D9}" type="datetimeFigureOut">
              <a:rPr lang="en-IE" smtClean="0"/>
              <a:t>01/11/2022</a:t>
            </a:fld>
            <a:endParaRPr lang="en-IE"/>
          </a:p>
        </p:txBody>
      </p:sp>
      <p:sp>
        <p:nvSpPr>
          <p:cNvPr id="5" name="Footer Placeholder 4">
            <a:extLst>
              <a:ext uri="{FF2B5EF4-FFF2-40B4-BE49-F238E27FC236}">
                <a16:creationId xmlns:a16="http://schemas.microsoft.com/office/drawing/2014/main" id="{F644024F-11A0-4AF9-AC68-9CE7797E00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8812069-4B2B-4984-8204-E925D0208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2AC9C-9CE8-44EC-A51C-073CAFDA2111}" type="slidenum">
              <a:rPr lang="en-IE" smtClean="0"/>
              <a:t>‹#›</a:t>
            </a:fld>
            <a:endParaRPr lang="en-IE"/>
          </a:p>
        </p:txBody>
      </p:sp>
    </p:spTree>
    <p:extLst>
      <p:ext uri="{BB962C8B-B14F-4D97-AF65-F5344CB8AC3E}">
        <p14:creationId xmlns:p14="http://schemas.microsoft.com/office/powerpoint/2010/main" val="284475489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DFD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7CB88-06B5-47E2-A25F-925F523DC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A8BE59-D938-401E-9219-EF8C6C0E71EB}"/>
              </a:ext>
            </a:extLst>
          </p:cNvPr>
          <p:cNvSpPr>
            <a:spLocks noGrp="1"/>
          </p:cNvSpPr>
          <p:nvPr>
            <p:ph type="body" idx="1"/>
          </p:nvPr>
        </p:nvSpPr>
        <p:spPr>
          <a:xfrm>
            <a:off x="838200" y="1801194"/>
            <a:ext cx="10515600" cy="37914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8" name="Footer Placeholder 4">
            <a:extLst>
              <a:ext uri="{FF2B5EF4-FFF2-40B4-BE49-F238E27FC236}">
                <a16:creationId xmlns:a16="http://schemas.microsoft.com/office/drawing/2014/main" id="{57E5452A-7C3D-43D2-A5BF-F2971843E1F8}"/>
              </a:ext>
            </a:extLst>
          </p:cNvPr>
          <p:cNvSpPr txBox="1">
            <a:spLocks/>
          </p:cNvSpPr>
          <p:nvPr userDrawn="1"/>
        </p:nvSpPr>
        <p:spPr>
          <a:xfrm>
            <a:off x="2912012" y="6127750"/>
            <a:ext cx="5261317" cy="365125"/>
          </a:xfrm>
          <a:prstGeom prst="rect">
            <a:avLst/>
          </a:prstGeom>
        </p:spPr>
        <p:txBody>
          <a:bodyPr/>
          <a:lstStyle>
            <a:defPPr>
              <a:defRPr lang="en-US"/>
            </a:defPPr>
            <a:lvl1pPr marL="0" algn="l" defTabSz="457200" rtl="0" eaLnBrk="1" latinLnBrk="0" hangingPunct="1">
              <a:defRPr sz="2000" b="0" kern="1200">
                <a:solidFill>
                  <a:srgbClr val="00437C"/>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E"/>
              <a:t>Making Access and Inclusion Everyone’s Business</a:t>
            </a:r>
            <a:endParaRPr lang="en-IE" dirty="0"/>
          </a:p>
        </p:txBody>
      </p:sp>
      <p:pic>
        <p:nvPicPr>
          <p:cNvPr id="9" name="Picture 8" descr="Logo&#10;&#10;Description automatically generated">
            <a:extLst>
              <a:ext uri="{FF2B5EF4-FFF2-40B4-BE49-F238E27FC236}">
                <a16:creationId xmlns:a16="http://schemas.microsoft.com/office/drawing/2014/main" id="{2163A089-2B43-48E8-A0C9-91DF08CC49F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46334" y="6055946"/>
            <a:ext cx="3564311" cy="535403"/>
          </a:xfrm>
          <a:prstGeom prst="rect">
            <a:avLst/>
          </a:prstGeom>
        </p:spPr>
      </p:pic>
      <p:pic>
        <p:nvPicPr>
          <p:cNvPr id="10" name="Picture 9" descr="Text&#10;&#10;Description automatically generated">
            <a:extLst>
              <a:ext uri="{FF2B5EF4-FFF2-40B4-BE49-F238E27FC236}">
                <a16:creationId xmlns:a16="http://schemas.microsoft.com/office/drawing/2014/main" id="{93E0E4BF-0712-4ADC-B6AE-7C7BCBF18DE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47955" y="5879524"/>
            <a:ext cx="2687691" cy="888243"/>
          </a:xfrm>
          <a:prstGeom prst="rect">
            <a:avLst/>
          </a:prstGeom>
        </p:spPr>
      </p:pic>
    </p:spTree>
    <p:extLst>
      <p:ext uri="{BB962C8B-B14F-4D97-AF65-F5344CB8AC3E}">
        <p14:creationId xmlns:p14="http://schemas.microsoft.com/office/powerpoint/2010/main" val="243616505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ahead.ie/The-AT-Hive"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hyperlink" Target="https://webaim.org/resources/contrastchecker/" TargetMode="Externa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hyperlink" Target="http://www.ucd.ie/universityforall" TargetMode="External"/><Relationship Id="rId2" Type="http://schemas.openxmlformats.org/officeDocument/2006/relationships/image" Target="../media/image70.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ahead.ie/udlforfet" TargetMode="Externa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2" Type="http://schemas.openxmlformats.org/officeDocument/2006/relationships/hyperlink" Target="mailto:lisa.padden@ucd.ie"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1.sv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1.svg"/><Relationship Id="rId20" Type="http://schemas.openxmlformats.org/officeDocument/2006/relationships/image" Target="../media/image35.svg"/><Relationship Id="rId29"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sv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svg"/><Relationship Id="rId27" Type="http://schemas.openxmlformats.org/officeDocument/2006/relationships/image" Target="../media/image42.png"/><Relationship Id="rId30" Type="http://schemas.openxmlformats.org/officeDocument/2006/relationships/image" Target="../media/image45.sv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9.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4468" y="1122363"/>
            <a:ext cx="11897532" cy="2387600"/>
          </a:xfrm>
        </p:spPr>
        <p:txBody>
          <a:bodyPr>
            <a:noAutofit/>
          </a:bodyPr>
          <a:lstStyle/>
          <a:p>
            <a:r>
              <a:rPr lang="en-IE" sz="8800" dirty="0"/>
              <a:t>Universal Design For Learning (UDL)</a:t>
            </a:r>
          </a:p>
        </p:txBody>
      </p:sp>
      <p:sp>
        <p:nvSpPr>
          <p:cNvPr id="3" name="Subtitle 2"/>
          <p:cNvSpPr>
            <a:spLocks noGrp="1"/>
          </p:cNvSpPr>
          <p:nvPr>
            <p:ph type="subTitle" idx="1"/>
          </p:nvPr>
        </p:nvSpPr>
        <p:spPr>
          <a:xfrm>
            <a:off x="1524000" y="4079875"/>
            <a:ext cx="9144000" cy="1655762"/>
          </a:xfrm>
        </p:spPr>
        <p:txBody>
          <a:bodyPr>
            <a:normAutofit/>
          </a:bodyPr>
          <a:lstStyle/>
          <a:p>
            <a:endParaRPr lang="en-IE" sz="6600" dirty="0">
              <a:solidFill>
                <a:schemeClr val="accent5">
                  <a:lumMod val="50000"/>
                </a:schemeClr>
              </a:solidFill>
              <a:latin typeface="Tw Cen MT" panose="020B0602020104020603" pitchFamily="34" charset="0"/>
            </a:endParaRPr>
          </a:p>
        </p:txBody>
      </p:sp>
      <p:sp>
        <p:nvSpPr>
          <p:cNvPr id="5" name="Title 5"/>
          <p:cNvSpPr txBox="1">
            <a:spLocks/>
          </p:cNvSpPr>
          <p:nvPr/>
        </p:nvSpPr>
        <p:spPr>
          <a:xfrm>
            <a:off x="1524000" y="5735637"/>
            <a:ext cx="9144000" cy="5926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E" sz="3200" dirty="0"/>
              <a:t>Dr Lisa Padden, University College Dublin</a:t>
            </a:r>
          </a:p>
          <a:p>
            <a:r>
              <a:rPr lang="en-IE" sz="3200" dirty="0"/>
              <a:t>28</a:t>
            </a:r>
            <a:r>
              <a:rPr lang="en-IE" sz="3200" baseline="30000" dirty="0"/>
              <a:t>th</a:t>
            </a:r>
            <a:r>
              <a:rPr lang="en-IE" sz="3200" dirty="0"/>
              <a:t> October 2022</a:t>
            </a:r>
          </a:p>
        </p:txBody>
      </p:sp>
    </p:spTree>
    <p:extLst>
      <p:ext uri="{BB962C8B-B14F-4D97-AF65-F5344CB8AC3E}">
        <p14:creationId xmlns:p14="http://schemas.microsoft.com/office/powerpoint/2010/main" val="267994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48929" y="629266"/>
            <a:ext cx="3505495" cy="1622321"/>
          </a:xfrm>
        </p:spPr>
        <p:txBody>
          <a:bodyPr>
            <a:normAutofit/>
          </a:bodyPr>
          <a:lstStyle/>
          <a:p>
            <a:r>
              <a:rPr lang="en-IE" sz="3700" dirty="0"/>
              <a:t>Multiple layers of inclusion in</a:t>
            </a:r>
            <a:br>
              <a:rPr lang="en-IE" sz="3700" dirty="0"/>
            </a:br>
            <a:r>
              <a:rPr lang="en-IE" sz="3700" dirty="0"/>
              <a:t>The UDL Pyramid</a:t>
            </a:r>
          </a:p>
        </p:txBody>
      </p:sp>
      <p:sp>
        <p:nvSpPr>
          <p:cNvPr id="12" name="Content Placeholder 11"/>
          <p:cNvSpPr>
            <a:spLocks noGrp="1"/>
          </p:cNvSpPr>
          <p:nvPr>
            <p:ph sz="half" idx="4294967295"/>
          </p:nvPr>
        </p:nvSpPr>
        <p:spPr>
          <a:xfrm>
            <a:off x="648931" y="2438400"/>
            <a:ext cx="3505494" cy="3785419"/>
          </a:xfrm>
        </p:spPr>
        <p:txBody>
          <a:bodyPr>
            <a:normAutofit/>
          </a:bodyPr>
          <a:lstStyle/>
          <a:p>
            <a:r>
              <a:rPr lang="en-IE" sz="2000" dirty="0"/>
              <a:t>Level 4: PA</a:t>
            </a:r>
          </a:p>
          <a:p>
            <a:r>
              <a:rPr lang="en-IE" sz="2000" dirty="0"/>
              <a:t>Level 3: individual accommodation</a:t>
            </a:r>
          </a:p>
          <a:p>
            <a:r>
              <a:rPr lang="en-IE" sz="2000" dirty="0"/>
              <a:t>Level 2: students with similar needs</a:t>
            </a:r>
          </a:p>
          <a:p>
            <a:r>
              <a:rPr lang="en-IE" sz="2000" dirty="0"/>
              <a:t>Level1: UDL for the majority of students</a:t>
            </a:r>
          </a:p>
          <a:p>
            <a:endParaRPr lang="en-IE" sz="2000" dirty="0"/>
          </a:p>
          <a:p>
            <a:r>
              <a:rPr lang="en-IE" sz="2000" dirty="0"/>
              <a:t>AHEAD, 2017 UDL continuum of supports</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The Inclusive Education Pyramid - Level 1 (the base of the pyramid) shows the majority of students being catered for in the classroom via UDL principles. Level 2 shows group supports (e.g. learning support sessions) given to groups of students with similar needs. Level 3 further up the pyramid shows students who require an individual accommodation such as a piece of assistive technology. On Level 4 (the tip of the pyramid) sit students who require personal supports such as a personal assistant or scribe.">
            <a:extLst>
              <a:ext uri="{FF2B5EF4-FFF2-40B4-BE49-F238E27FC236}">
                <a16:creationId xmlns:a16="http://schemas.microsoft.com/office/drawing/2014/main" id="{0D3A2DEE-E355-4A5B-9BCB-B4CFE4F807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5157" y="1751038"/>
            <a:ext cx="600075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6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p:txBody>
          <a:bodyPr/>
          <a:lstStyle/>
          <a:p>
            <a:r>
              <a:rPr lang="en-US" altLang="en-US" dirty="0"/>
              <a:t>U</a:t>
            </a:r>
            <a:r>
              <a:rPr lang="en-IE" altLang="en-US" dirty="0" err="1"/>
              <a:t>niversal</a:t>
            </a:r>
            <a:r>
              <a:rPr lang="en-IE" altLang="en-US" dirty="0"/>
              <a:t> Design for Learning</a:t>
            </a:r>
          </a:p>
        </p:txBody>
      </p:sp>
      <p:sp>
        <p:nvSpPr>
          <p:cNvPr id="43011" name="Content Placeholder 4"/>
          <p:cNvSpPr>
            <a:spLocks noGrp="1"/>
          </p:cNvSpPr>
          <p:nvPr>
            <p:ph idx="1"/>
          </p:nvPr>
        </p:nvSpPr>
        <p:spPr>
          <a:xfrm>
            <a:off x="6804212" y="2070848"/>
            <a:ext cx="3217209" cy="4154022"/>
          </a:xfrm>
        </p:spPr>
        <p:txBody>
          <a:bodyPr>
            <a:normAutofit lnSpcReduction="10000"/>
          </a:bodyPr>
          <a:lstStyle/>
          <a:p>
            <a:endParaRPr lang="en-IE" altLang="en-US" dirty="0"/>
          </a:p>
          <a:p>
            <a:pPr lvl="1"/>
            <a:endParaRPr lang="en-IE" altLang="en-US" dirty="0"/>
          </a:p>
          <a:p>
            <a:pPr lvl="1"/>
            <a:endParaRPr lang="en-IE" altLang="en-US" dirty="0"/>
          </a:p>
          <a:p>
            <a:pPr lvl="1"/>
            <a:endParaRPr lang="en-IE" altLang="en-US" dirty="0"/>
          </a:p>
          <a:p>
            <a:pPr lvl="1"/>
            <a:endParaRPr lang="en-IE" altLang="en-US" dirty="0"/>
          </a:p>
          <a:p>
            <a:pPr lvl="1"/>
            <a:endParaRPr lang="en-IE" altLang="en-US" dirty="0"/>
          </a:p>
          <a:p>
            <a:pPr lvl="1"/>
            <a:endParaRPr lang="en-IE" altLang="en-US" dirty="0"/>
          </a:p>
          <a:p>
            <a:pPr lvl="1"/>
            <a:endParaRPr lang="en-IE" altLang="en-US" dirty="0"/>
          </a:p>
          <a:p>
            <a:pPr marL="342900" lvl="1" indent="0">
              <a:buNone/>
            </a:pPr>
            <a:endParaRPr lang="en-IE" altLang="en-US" dirty="0"/>
          </a:p>
          <a:p>
            <a:pPr marL="342900" lvl="1" indent="0">
              <a:buNone/>
            </a:pPr>
            <a:endParaRPr lang="en-IE" altLang="en-US" dirty="0"/>
          </a:p>
          <a:p>
            <a:pPr marL="685800" lvl="2" indent="0">
              <a:buNone/>
            </a:pPr>
            <a:r>
              <a:rPr lang="en-IE" altLang="en-US" i="1" dirty="0"/>
              <a:t>	</a:t>
            </a:r>
            <a:r>
              <a:rPr lang="en-IE" altLang="en-US" dirty="0"/>
              <a:t>Rose &amp; Meyer 2014</a:t>
            </a:r>
          </a:p>
        </p:txBody>
      </p:sp>
      <p:pic>
        <p:nvPicPr>
          <p:cNvPr id="3" name="Picture 2" descr="Multiple Means of Engagement, Multiple Means of Representation, Multiple Means of Action/Expression"/>
          <p:cNvPicPr>
            <a:picLocks noChangeAspect="1"/>
          </p:cNvPicPr>
          <p:nvPr/>
        </p:nvPicPr>
        <p:blipFill>
          <a:blip r:embed="rId3"/>
          <a:stretch>
            <a:fillRect/>
          </a:stretch>
        </p:blipFill>
        <p:spPr>
          <a:xfrm>
            <a:off x="1332825" y="1610612"/>
            <a:ext cx="8688596" cy="4010122"/>
          </a:xfrm>
          <a:prstGeom prst="rect">
            <a:avLst/>
          </a:prstGeom>
        </p:spPr>
      </p:pic>
    </p:spTree>
    <p:extLst>
      <p:ext uri="{BB962C8B-B14F-4D97-AF65-F5344CB8AC3E}">
        <p14:creationId xmlns:p14="http://schemas.microsoft.com/office/powerpoint/2010/main" val="284915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0BD1AE-365F-4915-BFEA-58921256B742}"/>
              </a:ext>
            </a:extLst>
          </p:cNvPr>
          <p:cNvSpPr>
            <a:spLocks noGrp="1"/>
          </p:cNvSpPr>
          <p:nvPr>
            <p:ph type="body" sz="half" idx="2"/>
          </p:nvPr>
        </p:nvSpPr>
        <p:spPr>
          <a:xfrm>
            <a:off x="839787" y="1851129"/>
            <a:ext cx="6910419" cy="3516486"/>
          </a:xfrm>
        </p:spPr>
        <p:txBody>
          <a:bodyPr>
            <a:normAutofit fontScale="92500" lnSpcReduction="20000"/>
          </a:bodyPr>
          <a:lstStyle/>
          <a:p>
            <a:pPr marL="457200" indent="-457200">
              <a:lnSpc>
                <a:spcPct val="110000"/>
              </a:lnSpc>
              <a:buFont typeface="Arial" panose="020B0604020202020204" pitchFamily="34" charset="0"/>
              <a:buChar char="•"/>
            </a:pPr>
            <a:r>
              <a:rPr lang="en-IE" sz="3200" dirty="0"/>
              <a:t>Evidence-based, Quality</a:t>
            </a:r>
          </a:p>
          <a:p>
            <a:pPr marL="457200" indent="-457200">
              <a:lnSpc>
                <a:spcPct val="110000"/>
              </a:lnSpc>
              <a:buFont typeface="Arial" panose="020B0604020202020204" pitchFamily="34" charset="0"/>
              <a:buChar char="•"/>
            </a:pPr>
            <a:r>
              <a:rPr lang="en-IE" sz="3200" dirty="0"/>
              <a:t>Internationally recognised</a:t>
            </a:r>
          </a:p>
          <a:p>
            <a:pPr marL="457200" indent="-457200">
              <a:lnSpc>
                <a:spcPct val="110000"/>
              </a:lnSpc>
              <a:buFont typeface="Arial" panose="020B0604020202020204" pitchFamily="34" charset="0"/>
              <a:buChar char="•"/>
            </a:pPr>
            <a:r>
              <a:rPr lang="en-IE" sz="3200" dirty="0"/>
              <a:t>Policy - aligned</a:t>
            </a:r>
          </a:p>
          <a:p>
            <a:pPr marL="457200" indent="-457200">
              <a:lnSpc>
                <a:spcPct val="110000"/>
              </a:lnSpc>
              <a:buFont typeface="Arial" panose="020B0604020202020204" pitchFamily="34" charset="0"/>
              <a:buChar char="•"/>
            </a:pPr>
            <a:r>
              <a:rPr lang="en-IE" sz="3200" dirty="0"/>
              <a:t>Successfully implemented at all levels of education</a:t>
            </a:r>
          </a:p>
          <a:p>
            <a:pPr marL="457200" indent="-457200">
              <a:lnSpc>
                <a:spcPct val="110000"/>
              </a:lnSpc>
              <a:buFont typeface="Arial" panose="020B0604020202020204" pitchFamily="34" charset="0"/>
              <a:buChar char="•"/>
            </a:pPr>
            <a:r>
              <a:rPr lang="en-IE" sz="3200" dirty="0"/>
              <a:t>Non prescriptive – your UDL for your learners</a:t>
            </a:r>
          </a:p>
        </p:txBody>
      </p:sp>
      <p:pic>
        <p:nvPicPr>
          <p:cNvPr id="3" name="Picture 2" descr="Why - picture of a lightbulb">
            <a:extLst>
              <a:ext uri="{FF2B5EF4-FFF2-40B4-BE49-F238E27FC236}">
                <a16:creationId xmlns:a16="http://schemas.microsoft.com/office/drawing/2014/main" id="{D82F3BCE-3344-4665-B8E9-7036D02F37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30618" y="511429"/>
            <a:ext cx="2974020" cy="4856186"/>
          </a:xfrm>
          <a:prstGeom prst="rect">
            <a:avLst/>
          </a:prstGeom>
        </p:spPr>
      </p:pic>
      <p:sp>
        <p:nvSpPr>
          <p:cNvPr id="7" name="Title 1">
            <a:extLst>
              <a:ext uri="{FF2B5EF4-FFF2-40B4-BE49-F238E27FC236}">
                <a16:creationId xmlns:a16="http://schemas.microsoft.com/office/drawing/2014/main" id="{743EA6A0-4959-49EE-A58B-51CEC67F37F9}"/>
              </a:ext>
            </a:extLst>
          </p:cNvPr>
          <p:cNvSpPr txBox="1">
            <a:spLocks noGrp="1"/>
          </p:cNvSpPr>
          <p:nvPr>
            <p:ph type="title" idx="4294967295"/>
          </p:nvPr>
        </p:nvSpPr>
        <p:spPr>
          <a:xfrm>
            <a:off x="839787" y="310005"/>
            <a:ext cx="7744919" cy="1153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4400" b="0" i="0" u="none" strike="noStrike" kern="1200" cap="none" spc="0" normalizeH="0" baseline="0" noProof="0" dirty="0">
                <a:ln>
                  <a:noFill/>
                </a:ln>
                <a:solidFill>
                  <a:schemeClr val="tx1"/>
                </a:solidFill>
                <a:effectLst/>
                <a:uLnTx/>
                <a:uFillTx/>
                <a:latin typeface="+mj-lt"/>
                <a:ea typeface="+mj-ea"/>
                <a:cs typeface="+mj-cs"/>
              </a:rPr>
              <a:t>Why UDL?</a:t>
            </a:r>
          </a:p>
        </p:txBody>
      </p:sp>
    </p:spTree>
    <p:custDataLst>
      <p:tags r:id="rId1"/>
    </p:custDataLst>
    <p:extLst>
      <p:ext uri="{BB962C8B-B14F-4D97-AF65-F5344CB8AC3E}">
        <p14:creationId xmlns:p14="http://schemas.microsoft.com/office/powerpoint/2010/main" val="399735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8FA1-1718-4851-A3EE-1BC0482FC0F7}"/>
              </a:ext>
            </a:extLst>
          </p:cNvPr>
          <p:cNvSpPr>
            <a:spLocks noGrp="1"/>
          </p:cNvSpPr>
          <p:nvPr>
            <p:ph type="title"/>
          </p:nvPr>
        </p:nvSpPr>
        <p:spPr>
          <a:xfrm>
            <a:off x="648929" y="629266"/>
            <a:ext cx="3505495" cy="1622321"/>
          </a:xfrm>
        </p:spPr>
        <p:txBody>
          <a:bodyPr>
            <a:normAutofit/>
          </a:bodyPr>
          <a:lstStyle/>
          <a:p>
            <a:r>
              <a:rPr lang="en-IE" dirty="0"/>
              <a:t>CAST.org</a:t>
            </a:r>
          </a:p>
        </p:txBody>
      </p:sp>
      <p:sp>
        <p:nvSpPr>
          <p:cNvPr id="3" name="Content Placeholder 2">
            <a:extLst>
              <a:ext uri="{FF2B5EF4-FFF2-40B4-BE49-F238E27FC236}">
                <a16:creationId xmlns:a16="http://schemas.microsoft.com/office/drawing/2014/main" id="{998D2F56-DFB9-48F6-8729-BB275F3BFDB4}"/>
              </a:ext>
            </a:extLst>
          </p:cNvPr>
          <p:cNvSpPr>
            <a:spLocks noGrp="1"/>
          </p:cNvSpPr>
          <p:nvPr>
            <p:ph idx="1"/>
          </p:nvPr>
        </p:nvSpPr>
        <p:spPr>
          <a:xfrm>
            <a:off x="648931" y="2438400"/>
            <a:ext cx="3505494" cy="3785419"/>
          </a:xfrm>
        </p:spPr>
        <p:txBody>
          <a:bodyPr>
            <a:normAutofit/>
          </a:bodyPr>
          <a:lstStyle/>
          <a:p>
            <a:pPr marL="0" indent="0">
              <a:buNone/>
            </a:pPr>
            <a:r>
              <a:rPr lang="en-IE" sz="3200" dirty="0"/>
              <a:t>UDL Guidelines and Checkpoints</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download guidelines from cast.org">
            <a:extLst>
              <a:ext uri="{FF2B5EF4-FFF2-40B4-BE49-F238E27FC236}">
                <a16:creationId xmlns:a16="http://schemas.microsoft.com/office/drawing/2014/main" id="{3470F693-39DE-4381-B7C5-C1375BE7194E}"/>
              </a:ext>
            </a:extLst>
          </p:cNvPr>
          <p:cNvPicPr>
            <a:picLocks noChangeAspect="1"/>
          </p:cNvPicPr>
          <p:nvPr/>
        </p:nvPicPr>
        <p:blipFill>
          <a:blip r:embed="rId2"/>
          <a:stretch>
            <a:fillRect/>
          </a:stretch>
        </p:blipFill>
        <p:spPr>
          <a:xfrm>
            <a:off x="5575653" y="807593"/>
            <a:ext cx="5679748" cy="5239568"/>
          </a:xfrm>
          <a:prstGeom prst="rect">
            <a:avLst/>
          </a:prstGeom>
          <a:effectLst/>
        </p:spPr>
      </p:pic>
    </p:spTree>
    <p:extLst>
      <p:ext uri="{BB962C8B-B14F-4D97-AF65-F5344CB8AC3E}">
        <p14:creationId xmlns:p14="http://schemas.microsoft.com/office/powerpoint/2010/main" val="31306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2199-8F5B-49E4-B6AC-60176ABEDBC6}"/>
              </a:ext>
            </a:extLst>
          </p:cNvPr>
          <p:cNvSpPr>
            <a:spLocks noGrp="1"/>
          </p:cNvSpPr>
          <p:nvPr>
            <p:ph type="title"/>
          </p:nvPr>
        </p:nvSpPr>
        <p:spPr/>
        <p:txBody>
          <a:bodyPr/>
          <a:lstStyle/>
          <a:p>
            <a:r>
              <a:rPr lang="en-IE" dirty="0"/>
              <a:t>+1 Approach to UDL</a:t>
            </a:r>
          </a:p>
        </p:txBody>
      </p:sp>
      <p:sp>
        <p:nvSpPr>
          <p:cNvPr id="3" name="Content Placeholder 2">
            <a:extLst>
              <a:ext uri="{FF2B5EF4-FFF2-40B4-BE49-F238E27FC236}">
                <a16:creationId xmlns:a16="http://schemas.microsoft.com/office/drawing/2014/main" id="{DEA37DF2-F8D5-45A1-8803-D36EE2222406}"/>
              </a:ext>
            </a:extLst>
          </p:cNvPr>
          <p:cNvSpPr>
            <a:spLocks noGrp="1"/>
          </p:cNvSpPr>
          <p:nvPr>
            <p:ph idx="1"/>
          </p:nvPr>
        </p:nvSpPr>
        <p:spPr>
          <a:xfrm>
            <a:off x="838200" y="1825625"/>
            <a:ext cx="6058711" cy="4351338"/>
          </a:xfrm>
        </p:spPr>
        <p:txBody>
          <a:bodyPr/>
          <a:lstStyle/>
          <a:p>
            <a:r>
              <a:rPr lang="en-IE" dirty="0"/>
              <a:t>As we progress through this session think about the small changes you will make</a:t>
            </a:r>
          </a:p>
          <a:p>
            <a:r>
              <a:rPr lang="en-IE" dirty="0"/>
              <a:t>Thomas Tobin’s +1 approach to UDL advocates for small changes which together have a significant impact on the experience of learners</a:t>
            </a:r>
          </a:p>
        </p:txBody>
      </p:sp>
      <p:pic>
        <p:nvPicPr>
          <p:cNvPr id="4" name="Picture 3" descr="A control panel entitled 'learning' sits at the top of the image and below it sits buttons to change the speed, pause and play. A learner is pressing the reduce speed button and this is indicated on the attached speedometer icon ">
            <a:extLst>
              <a:ext uri="{FF2B5EF4-FFF2-40B4-BE49-F238E27FC236}">
                <a16:creationId xmlns:a16="http://schemas.microsoft.com/office/drawing/2014/main" id="{F74551DA-F5AD-4B98-A2B8-490BBFCBC287}"/>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7581642" y="2237168"/>
            <a:ext cx="3542094" cy="28685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113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IE" sz="3200" dirty="0">
                <a:solidFill>
                  <a:schemeClr val="accent1"/>
                </a:solidFill>
              </a:rPr>
              <a:t>Provide options for Engagement</a:t>
            </a:r>
          </a:p>
        </p:txBody>
      </p:sp>
      <p:cxnSp>
        <p:nvCxnSpPr>
          <p:cNvPr id="14"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4976031" y="963877"/>
            <a:ext cx="6377769" cy="4930246"/>
          </a:xfrm>
        </p:spPr>
        <p:txBody>
          <a:bodyPr anchor="ctr">
            <a:normAutofit/>
          </a:bodyPr>
          <a:lstStyle/>
          <a:p>
            <a:r>
              <a:rPr lang="en-IE" sz="2400" dirty="0"/>
              <a:t>Recruit interest by giving students some choice and autonomy</a:t>
            </a:r>
          </a:p>
          <a:p>
            <a:r>
              <a:rPr lang="en-IE" sz="2400" dirty="0"/>
              <a:t>Encourage students to persist and sustain effort by providing clear goals and objectives linked with assessment – look for opportunities on your LMS or VLE to do this</a:t>
            </a:r>
          </a:p>
          <a:p>
            <a:r>
              <a:rPr lang="en-IE" sz="2400" dirty="0"/>
              <a:t>Foster collaboration with and between students</a:t>
            </a:r>
          </a:p>
          <a:p>
            <a:r>
              <a:rPr lang="en-IE" sz="2400" dirty="0"/>
              <a:t>Develop ways for students to self-assess and reflect on their learning</a:t>
            </a:r>
          </a:p>
          <a:p>
            <a:r>
              <a:rPr lang="en-IE" sz="2400" dirty="0"/>
              <a:t>Demonstrate the authenticity of assessment strategies as well as what and how the student is learning</a:t>
            </a:r>
          </a:p>
          <a:p>
            <a:pPr marL="0" indent="0">
              <a:buNone/>
            </a:pPr>
            <a:endParaRPr lang="en-IE" sz="2400" dirty="0"/>
          </a:p>
        </p:txBody>
      </p:sp>
      <p:pic>
        <p:nvPicPr>
          <p:cNvPr id="6" name="Picture 5" descr="Brain image showing the affective networks">
            <a:extLst>
              <a:ext uri="{FF2B5EF4-FFF2-40B4-BE49-F238E27FC236}">
                <a16:creationId xmlns:a16="http://schemas.microsoft.com/office/drawing/2014/main" id="{958A9ED5-FFBE-40B7-92B2-10F0FD841C61}"/>
              </a:ext>
            </a:extLst>
          </p:cNvPr>
          <p:cNvPicPr>
            <a:picLocks noChangeAspect="1"/>
          </p:cNvPicPr>
          <p:nvPr/>
        </p:nvPicPr>
        <p:blipFill rotWithShape="1">
          <a:blip r:embed="rId3" cstate="screen">
            <a:clrChange>
              <a:clrFrom>
                <a:srgbClr val="F0F0F0"/>
              </a:clrFrom>
              <a:clrTo>
                <a:srgbClr val="F0F0F0">
                  <a:alpha val="0"/>
                </a:srgbClr>
              </a:clrTo>
            </a:clrChange>
            <a:extLst>
              <a:ext uri="{28A0092B-C50C-407E-A947-70E740481C1C}">
                <a14:useLocalDpi xmlns:a14="http://schemas.microsoft.com/office/drawing/2010/main"/>
              </a:ext>
            </a:extLst>
          </a:blip>
          <a:srcRect/>
          <a:stretch/>
        </p:blipFill>
        <p:spPr>
          <a:xfrm>
            <a:off x="321564" y="424628"/>
            <a:ext cx="2468880" cy="1819656"/>
          </a:xfrm>
          <a:prstGeom prst="rect">
            <a:avLst/>
          </a:prstGeom>
        </p:spPr>
      </p:pic>
      <p:sp>
        <p:nvSpPr>
          <p:cNvPr id="7" name="Text Placeholder 4">
            <a:extLst>
              <a:ext uri="{FF2B5EF4-FFF2-40B4-BE49-F238E27FC236}">
                <a16:creationId xmlns:a16="http://schemas.microsoft.com/office/drawing/2014/main" id="{2F3911DE-A4DC-433E-B266-21F2966A8E58}"/>
              </a:ext>
            </a:extLst>
          </p:cNvPr>
          <p:cNvSpPr txBox="1">
            <a:spLocks/>
          </p:cNvSpPr>
          <p:nvPr/>
        </p:nvSpPr>
        <p:spPr>
          <a:xfrm>
            <a:off x="2827879" y="963877"/>
            <a:ext cx="1217612" cy="555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200" b="1" dirty="0">
                <a:solidFill>
                  <a:srgbClr val="09A145"/>
                </a:solidFill>
              </a:rPr>
              <a:t>Why?</a:t>
            </a:r>
          </a:p>
        </p:txBody>
      </p:sp>
      <p:sp>
        <p:nvSpPr>
          <p:cNvPr id="9" name="TextBox 8">
            <a:extLst>
              <a:ext uri="{FF2B5EF4-FFF2-40B4-BE49-F238E27FC236}">
                <a16:creationId xmlns:a16="http://schemas.microsoft.com/office/drawing/2014/main" id="{3101A588-2762-4C83-8633-08C56753A7BC}"/>
              </a:ext>
            </a:extLst>
          </p:cNvPr>
          <p:cNvSpPr txBox="1"/>
          <p:nvPr/>
        </p:nvSpPr>
        <p:spPr>
          <a:xfrm>
            <a:off x="0" y="5519063"/>
            <a:ext cx="10515599" cy="523220"/>
          </a:xfrm>
          <a:prstGeom prst="rect">
            <a:avLst/>
          </a:prstGeom>
          <a:noFill/>
        </p:spPr>
        <p:txBody>
          <a:bodyPr wrap="square" rtlCol="0">
            <a:spAutoFit/>
          </a:bodyPr>
          <a:lstStyle/>
          <a:p>
            <a:pPr algn="r"/>
            <a:r>
              <a:rPr lang="en-IE" sz="2800" b="1" dirty="0">
                <a:solidFill>
                  <a:srgbClr val="09A145"/>
                </a:solidFill>
              </a:rPr>
              <a:t>Goal: </a:t>
            </a:r>
            <a:r>
              <a:rPr lang="en-IE" sz="2800" b="1" dirty="0"/>
              <a:t>To Develop Purposeful and Motivated Students</a:t>
            </a:r>
          </a:p>
        </p:txBody>
      </p:sp>
    </p:spTree>
    <p:extLst>
      <p:ext uri="{BB962C8B-B14F-4D97-AF65-F5344CB8AC3E}">
        <p14:creationId xmlns:p14="http://schemas.microsoft.com/office/powerpoint/2010/main" val="105603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Engagement: student  voice</a:t>
            </a:r>
          </a:p>
        </p:txBody>
      </p:sp>
      <p:sp>
        <p:nvSpPr>
          <p:cNvPr id="3" name="Content Placeholder 2"/>
          <p:cNvSpPr>
            <a:spLocks noGrp="1"/>
          </p:cNvSpPr>
          <p:nvPr>
            <p:ph idx="1"/>
          </p:nvPr>
        </p:nvSpPr>
        <p:spPr/>
        <p:txBody>
          <a:bodyPr>
            <a:normAutofit/>
          </a:bodyPr>
          <a:lstStyle/>
          <a:p>
            <a:r>
              <a:rPr lang="en-IE" dirty="0"/>
              <a:t>Build bridges: reach out make it interesting and welcoming </a:t>
            </a:r>
          </a:p>
          <a:p>
            <a:r>
              <a:rPr lang="en-IE" dirty="0"/>
              <a:t>Be personal, share your experience, it is relationships that matter</a:t>
            </a:r>
          </a:p>
          <a:p>
            <a:r>
              <a:rPr lang="en-IE" dirty="0"/>
              <a:t>Be authentic and consistent</a:t>
            </a:r>
          </a:p>
          <a:p>
            <a:r>
              <a:rPr lang="en-IE" dirty="0"/>
              <a:t>Speak a language we understand</a:t>
            </a:r>
          </a:p>
          <a:p>
            <a:r>
              <a:rPr lang="en-IE" dirty="0"/>
              <a:t>Communication on platforms we use</a:t>
            </a:r>
          </a:p>
          <a:p>
            <a:r>
              <a:rPr lang="en-IE" dirty="0"/>
              <a:t>Expect us to succeed</a:t>
            </a:r>
          </a:p>
          <a:p>
            <a:r>
              <a:rPr lang="en-IE" dirty="0"/>
              <a:t>Make it fun to contribute</a:t>
            </a:r>
          </a:p>
        </p:txBody>
      </p:sp>
      <p:sp>
        <p:nvSpPr>
          <p:cNvPr id="4" name="TextBox 3">
            <a:extLst>
              <a:ext uri="{FF2B5EF4-FFF2-40B4-BE49-F238E27FC236}">
                <a16:creationId xmlns:a16="http://schemas.microsoft.com/office/drawing/2014/main" id="{47AB788B-F33F-469D-8E49-30BED36CA2F1}"/>
              </a:ext>
            </a:extLst>
          </p:cNvPr>
          <p:cNvSpPr txBox="1"/>
          <p:nvPr/>
        </p:nvSpPr>
        <p:spPr>
          <a:xfrm>
            <a:off x="7680960" y="4834890"/>
            <a:ext cx="4229100" cy="369332"/>
          </a:xfrm>
          <a:prstGeom prst="rect">
            <a:avLst/>
          </a:prstGeom>
          <a:noFill/>
        </p:spPr>
        <p:txBody>
          <a:bodyPr wrap="square" rtlCol="0">
            <a:spAutoFit/>
          </a:bodyPr>
          <a:lstStyle/>
          <a:p>
            <a:r>
              <a:rPr lang="en-IE" dirty="0"/>
              <a:t>Research by AHEAD.ie </a:t>
            </a:r>
          </a:p>
        </p:txBody>
      </p:sp>
    </p:spTree>
    <p:extLst>
      <p:ext uri="{BB962C8B-B14F-4D97-AF65-F5344CB8AC3E}">
        <p14:creationId xmlns:p14="http://schemas.microsoft.com/office/powerpoint/2010/main" val="1056031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Title 9"/>
          <p:cNvSpPr>
            <a:spLocks noGrp="1"/>
          </p:cNvSpPr>
          <p:nvPr>
            <p:ph type="title"/>
          </p:nvPr>
        </p:nvSpPr>
        <p:spPr>
          <a:xfrm>
            <a:off x="838200" y="963877"/>
            <a:ext cx="3494362" cy="4930246"/>
          </a:xfrm>
        </p:spPr>
        <p:txBody>
          <a:bodyPr>
            <a:normAutofit/>
          </a:bodyPr>
          <a:lstStyle/>
          <a:p>
            <a:pPr algn="r"/>
            <a:r>
              <a:rPr lang="en-IE" altLang="en-US" sz="3200" dirty="0">
                <a:solidFill>
                  <a:schemeClr val="accent1"/>
                </a:solidFill>
              </a:rPr>
              <a:t>Provide options for Representation</a:t>
            </a:r>
            <a:endParaRPr lang="en-US" altLang="en-US" sz="3200" dirty="0">
              <a:solidFill>
                <a:schemeClr val="accent1"/>
              </a:solidFill>
            </a:endParaRPr>
          </a:p>
        </p:txBody>
      </p:sp>
      <p:cxnSp>
        <p:nvCxnSpPr>
          <p:cNvPr id="73" name="Straight Connector 7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911143A-733E-4EA8-BC4B-C00978DB6E3A}"/>
              </a:ext>
            </a:extLst>
          </p:cNvPr>
          <p:cNvSpPr>
            <a:spLocks noGrp="1"/>
          </p:cNvSpPr>
          <p:nvPr>
            <p:ph idx="1"/>
          </p:nvPr>
        </p:nvSpPr>
        <p:spPr>
          <a:xfrm>
            <a:off x="5073482" y="963877"/>
            <a:ext cx="6377769" cy="4930246"/>
          </a:xfrm>
        </p:spPr>
        <p:txBody>
          <a:bodyPr anchor="ctr">
            <a:normAutofit fontScale="92500"/>
          </a:bodyPr>
          <a:lstStyle/>
          <a:p>
            <a:r>
              <a:rPr lang="en-IE" sz="2400" dirty="0"/>
              <a:t>Consider which platform you use and how you use it</a:t>
            </a:r>
          </a:p>
          <a:p>
            <a:r>
              <a:rPr lang="en-IE" sz="2400" dirty="0"/>
              <a:t>flexible teaching methods with a choice of activities</a:t>
            </a:r>
          </a:p>
          <a:p>
            <a:r>
              <a:rPr lang="en-IE" sz="2400" dirty="0"/>
              <a:t>Use of clear language and clarify new vocabulary and symbols</a:t>
            </a:r>
          </a:p>
          <a:p>
            <a:r>
              <a:rPr lang="en-IE" altLang="en-US" sz="2400" dirty="0"/>
              <a:t>Use alternative ways to present knowledge – technology, multimedia, visuals, charts</a:t>
            </a:r>
          </a:p>
          <a:p>
            <a:r>
              <a:rPr lang="en-IE" altLang="en-US" sz="2400" dirty="0"/>
              <a:t>Create or encourage students to create mind maps, models and other creative learning materials</a:t>
            </a:r>
          </a:p>
          <a:p>
            <a:r>
              <a:rPr lang="en-IE" altLang="en-US" sz="2400" dirty="0"/>
              <a:t>Provide accessible digital materials including your slides for all students</a:t>
            </a:r>
          </a:p>
          <a:p>
            <a:r>
              <a:rPr lang="en-IE" altLang="en-US" sz="2400" dirty="0"/>
              <a:t>Provide glossaries and FAQs</a:t>
            </a:r>
          </a:p>
          <a:p>
            <a:r>
              <a:rPr lang="en-IE" altLang="en-US" sz="2400" dirty="0"/>
              <a:t>Use authentic ‘real life’ learning examples.</a:t>
            </a:r>
          </a:p>
          <a:p>
            <a:endParaRPr lang="en-IE" sz="2400" dirty="0"/>
          </a:p>
          <a:p>
            <a:endParaRPr lang="en-IE" sz="2400" dirty="0"/>
          </a:p>
        </p:txBody>
      </p:sp>
      <p:sp>
        <p:nvSpPr>
          <p:cNvPr id="6" name="TextBox 5">
            <a:extLst>
              <a:ext uri="{FF2B5EF4-FFF2-40B4-BE49-F238E27FC236}">
                <a16:creationId xmlns:a16="http://schemas.microsoft.com/office/drawing/2014/main" id="{88802F07-5701-4683-84DB-F2DDB5BA5A4A}"/>
              </a:ext>
            </a:extLst>
          </p:cNvPr>
          <p:cNvSpPr txBox="1"/>
          <p:nvPr/>
        </p:nvSpPr>
        <p:spPr>
          <a:xfrm>
            <a:off x="1010128" y="5482050"/>
            <a:ext cx="10515599" cy="523220"/>
          </a:xfrm>
          <a:prstGeom prst="rect">
            <a:avLst/>
          </a:prstGeom>
          <a:noFill/>
        </p:spPr>
        <p:txBody>
          <a:bodyPr wrap="square" rtlCol="0">
            <a:spAutoFit/>
          </a:bodyPr>
          <a:lstStyle/>
          <a:p>
            <a:pPr algn="r"/>
            <a:r>
              <a:rPr lang="en-IE" sz="2800" b="1" dirty="0">
                <a:solidFill>
                  <a:srgbClr val="6E5093"/>
                </a:solidFill>
              </a:rPr>
              <a:t>Goal: </a:t>
            </a:r>
            <a:r>
              <a:rPr lang="en-IE" sz="2800" b="1" dirty="0"/>
              <a:t>To Develop Knowledgeable and Resourceful Students</a:t>
            </a:r>
          </a:p>
        </p:txBody>
      </p:sp>
      <p:pic>
        <p:nvPicPr>
          <p:cNvPr id="7" name="Picture 6" descr="Brain image showing the recognition networks">
            <a:extLst>
              <a:ext uri="{FF2B5EF4-FFF2-40B4-BE49-F238E27FC236}">
                <a16:creationId xmlns:a16="http://schemas.microsoft.com/office/drawing/2014/main" id="{072123FB-C80C-4095-B467-3069F1AE6370}"/>
              </a:ext>
            </a:extLst>
          </p:cNvPr>
          <p:cNvPicPr>
            <a:picLocks noChangeAspect="1"/>
          </p:cNvPicPr>
          <p:nvPr/>
        </p:nvPicPr>
        <p:blipFill rotWithShape="1">
          <a:blip r:embed="rId3" cstate="screen">
            <a:clrChange>
              <a:clrFrom>
                <a:srgbClr val="F0F0F0"/>
              </a:clrFrom>
              <a:clrTo>
                <a:srgbClr val="F0F0F0">
                  <a:alpha val="0"/>
                </a:srgbClr>
              </a:clrTo>
            </a:clrChange>
            <a:extLst>
              <a:ext uri="{28A0092B-C50C-407E-A947-70E740481C1C}">
                <a14:useLocalDpi xmlns:a14="http://schemas.microsoft.com/office/drawing/2010/main"/>
              </a:ext>
            </a:extLst>
          </a:blip>
          <a:srcRect/>
          <a:stretch/>
        </p:blipFill>
        <p:spPr>
          <a:xfrm>
            <a:off x="666273" y="594226"/>
            <a:ext cx="2221992" cy="1837944"/>
          </a:xfrm>
          <a:prstGeom prst="rect">
            <a:avLst/>
          </a:prstGeom>
        </p:spPr>
      </p:pic>
      <p:sp>
        <p:nvSpPr>
          <p:cNvPr id="8" name="Text Placeholder 4">
            <a:extLst>
              <a:ext uri="{FF2B5EF4-FFF2-40B4-BE49-F238E27FC236}">
                <a16:creationId xmlns:a16="http://schemas.microsoft.com/office/drawing/2014/main" id="{DDC17678-2A73-4CD7-BE07-A653C6F30BCC}"/>
              </a:ext>
            </a:extLst>
          </p:cNvPr>
          <p:cNvSpPr txBox="1">
            <a:spLocks/>
          </p:cNvSpPr>
          <p:nvPr/>
        </p:nvSpPr>
        <p:spPr>
          <a:xfrm>
            <a:off x="3060192" y="1384756"/>
            <a:ext cx="1217612" cy="55529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200" b="1" dirty="0">
                <a:solidFill>
                  <a:srgbClr val="6E5093"/>
                </a:solidFill>
              </a:rPr>
              <a:t>What?</a:t>
            </a:r>
          </a:p>
        </p:txBody>
      </p:sp>
    </p:spTree>
    <p:extLst>
      <p:ext uri="{BB962C8B-B14F-4D97-AF65-F5344CB8AC3E}">
        <p14:creationId xmlns:p14="http://schemas.microsoft.com/office/powerpoint/2010/main" val="1624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9FA1-3824-1E12-79D2-ADF8CF5EA189}"/>
              </a:ext>
            </a:extLst>
          </p:cNvPr>
          <p:cNvSpPr>
            <a:spLocks noGrp="1"/>
          </p:cNvSpPr>
          <p:nvPr>
            <p:ph type="title"/>
          </p:nvPr>
        </p:nvSpPr>
        <p:spPr/>
        <p:txBody>
          <a:bodyPr/>
          <a:lstStyle/>
          <a:p>
            <a:r>
              <a:rPr lang="en-IE" dirty="0"/>
              <a:t>AHEAD AT Hive</a:t>
            </a:r>
          </a:p>
        </p:txBody>
      </p:sp>
      <p:sp>
        <p:nvSpPr>
          <p:cNvPr id="3" name="Content Placeholder 2">
            <a:extLst>
              <a:ext uri="{FF2B5EF4-FFF2-40B4-BE49-F238E27FC236}">
                <a16:creationId xmlns:a16="http://schemas.microsoft.com/office/drawing/2014/main" id="{3769B36B-13CE-AD58-1171-9151471D5BAB}"/>
              </a:ext>
            </a:extLst>
          </p:cNvPr>
          <p:cNvSpPr>
            <a:spLocks noGrp="1"/>
          </p:cNvSpPr>
          <p:nvPr>
            <p:ph idx="1"/>
          </p:nvPr>
        </p:nvSpPr>
        <p:spPr>
          <a:xfrm>
            <a:off x="838200" y="2373549"/>
            <a:ext cx="10515600" cy="3287949"/>
          </a:xfrm>
        </p:spPr>
        <p:txBody>
          <a:bodyPr>
            <a:normAutofit lnSpcReduction="10000"/>
          </a:bodyPr>
          <a:lstStyle/>
          <a:p>
            <a:r>
              <a:rPr lang="en-IE" sz="2400" dirty="0"/>
              <a:t>Tools, devices, applications or features of applications that can support people with disabilities to learn and work more effectively and meet the challenges posed by the impact of their disability or the inaccessible design of environments and materials. </a:t>
            </a:r>
          </a:p>
          <a:p>
            <a:pPr lvl="1"/>
            <a:r>
              <a:rPr lang="en-IE" sz="2000" dirty="0"/>
              <a:t>Screen reading software that supports visually impaired people to navigate computers,</a:t>
            </a:r>
          </a:p>
          <a:p>
            <a:pPr lvl="1"/>
            <a:r>
              <a:rPr lang="en-IE" sz="2000" dirty="0"/>
              <a:t>Speech to text software which turns voice into written text. </a:t>
            </a:r>
          </a:p>
          <a:p>
            <a:pPr lvl="1"/>
            <a:r>
              <a:rPr lang="en-IE" sz="2000" dirty="0"/>
              <a:t>mainstream mobile solutions – apps on smartphones and tablet devices which can support everything from personal navigation (map apps), organisation (calendar/scheduling apps) and memory aids (to do apps). </a:t>
            </a:r>
          </a:p>
          <a:p>
            <a:pPr lvl="1"/>
            <a:r>
              <a:rPr lang="en-IE" sz="2000" dirty="0">
                <a:hlinkClick r:id="rId2"/>
              </a:rPr>
              <a:t>AHEAD AT Hive </a:t>
            </a:r>
            <a:r>
              <a:rPr lang="en-IE" sz="2000" dirty="0"/>
              <a:t>– Resources and Matching Tool</a:t>
            </a:r>
          </a:p>
        </p:txBody>
      </p:sp>
      <p:pic>
        <p:nvPicPr>
          <p:cNvPr id="5" name="Picture 4" descr="AT Hive Discover Assistive Technology">
            <a:hlinkClick r:id="rId2"/>
            <a:extLst>
              <a:ext uri="{FF2B5EF4-FFF2-40B4-BE49-F238E27FC236}">
                <a16:creationId xmlns:a16="http://schemas.microsoft.com/office/drawing/2014/main" id="{AD329E44-061E-5D06-5DFC-FD0D3CD57925}"/>
              </a:ext>
            </a:extLst>
          </p:cNvPr>
          <p:cNvPicPr>
            <a:picLocks noChangeAspect="1"/>
          </p:cNvPicPr>
          <p:nvPr/>
        </p:nvPicPr>
        <p:blipFill>
          <a:blip r:embed="rId3"/>
          <a:stretch>
            <a:fillRect/>
          </a:stretch>
        </p:blipFill>
        <p:spPr>
          <a:xfrm>
            <a:off x="0" y="0"/>
            <a:ext cx="12192000" cy="2101755"/>
          </a:xfrm>
          <a:prstGeom prst="rect">
            <a:avLst/>
          </a:prstGeom>
        </p:spPr>
      </p:pic>
    </p:spTree>
    <p:extLst>
      <p:ext uri="{BB962C8B-B14F-4D97-AF65-F5344CB8AC3E}">
        <p14:creationId xmlns:p14="http://schemas.microsoft.com/office/powerpoint/2010/main" val="57825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281367"/>
            <a:ext cx="11360800" cy="1075600"/>
          </a:xfrm>
          <a:prstGeom prst="rect">
            <a:avLst/>
          </a:prstGeom>
        </p:spPr>
        <p:txBody>
          <a:bodyPr spcFirstLastPara="1" wrap="square" lIns="121900" tIns="121900" rIns="121900" bIns="121900" anchor="t" anchorCtr="0">
            <a:noAutofit/>
          </a:bodyPr>
          <a:lstStyle/>
          <a:p>
            <a:pPr>
              <a:buSzPts val="990"/>
            </a:pPr>
            <a:r>
              <a:rPr lang="en-GB" sz="4027" b="1"/>
              <a:t>Accessible Content Checklist</a:t>
            </a:r>
            <a:endParaRPr sz="4027" b="1"/>
          </a:p>
        </p:txBody>
      </p:sp>
      <p:sp>
        <p:nvSpPr>
          <p:cNvPr id="62" name="Google Shape;62;p14"/>
          <p:cNvSpPr txBox="1">
            <a:spLocks noGrp="1"/>
          </p:cNvSpPr>
          <p:nvPr>
            <p:ph type="body" idx="1"/>
          </p:nvPr>
        </p:nvSpPr>
        <p:spPr>
          <a:xfrm>
            <a:off x="415600" y="1356967"/>
            <a:ext cx="11360800" cy="4734800"/>
          </a:xfrm>
          <a:prstGeom prst="rect">
            <a:avLst/>
          </a:prstGeom>
        </p:spPr>
        <p:txBody>
          <a:bodyPr spcFirstLastPara="1" wrap="square" lIns="121900" tIns="121900" rIns="121900" bIns="121900" anchor="t" anchorCtr="0">
            <a:normAutofit fontScale="85000" lnSpcReduction="20000"/>
          </a:bodyPr>
          <a:lstStyle/>
          <a:p>
            <a:pPr indent="-492748">
              <a:buClr>
                <a:schemeClr val="dk1"/>
              </a:buClr>
              <a:buSzPct val="100000"/>
              <a:buChar char="❏"/>
            </a:pPr>
            <a:r>
              <a:rPr lang="en-GB" sz="3200" dirty="0">
                <a:solidFill>
                  <a:schemeClr val="dk1"/>
                </a:solidFill>
              </a:rPr>
              <a:t>Sans-serif font</a:t>
            </a:r>
            <a:endParaRPr sz="3200" dirty="0">
              <a:solidFill>
                <a:schemeClr val="dk1"/>
              </a:solidFill>
            </a:endParaRPr>
          </a:p>
          <a:p>
            <a:pPr indent="-492748">
              <a:buClr>
                <a:schemeClr val="dk1"/>
              </a:buClr>
              <a:buSzPct val="100000"/>
              <a:buChar char="❏"/>
            </a:pPr>
            <a:r>
              <a:rPr lang="en-GB" sz="3200" dirty="0">
                <a:solidFill>
                  <a:schemeClr val="dk1"/>
                </a:solidFill>
              </a:rPr>
              <a:t>Slides - minimum font 24, print - font 12</a:t>
            </a:r>
          </a:p>
          <a:p>
            <a:pPr indent="-492748">
              <a:buClr>
                <a:schemeClr val="dk1"/>
              </a:buClr>
              <a:buSzPct val="100000"/>
              <a:buChar char="❏"/>
            </a:pPr>
            <a:r>
              <a:rPr lang="en-IE" sz="3200" dirty="0">
                <a:solidFill>
                  <a:schemeClr val="dk1"/>
                </a:solidFill>
              </a:rPr>
              <a:t>Avoid </a:t>
            </a:r>
            <a:r>
              <a:rPr lang="en-IE" sz="3200" u="sng" dirty="0">
                <a:solidFill>
                  <a:schemeClr val="dk1"/>
                </a:solidFill>
              </a:rPr>
              <a:t>underlining</a:t>
            </a:r>
            <a:r>
              <a:rPr lang="en-IE" sz="3200" dirty="0">
                <a:solidFill>
                  <a:schemeClr val="dk1"/>
                </a:solidFill>
              </a:rPr>
              <a:t>, </a:t>
            </a:r>
            <a:r>
              <a:rPr lang="en-IE" sz="3200" i="1" dirty="0">
                <a:solidFill>
                  <a:schemeClr val="dk1"/>
                </a:solidFill>
              </a:rPr>
              <a:t>italics</a:t>
            </a:r>
            <a:r>
              <a:rPr lang="en-IE" sz="3200" dirty="0">
                <a:solidFill>
                  <a:schemeClr val="dk1"/>
                </a:solidFill>
              </a:rPr>
              <a:t> and BLOCK CAPITALS</a:t>
            </a:r>
            <a:endParaRPr sz="3200" dirty="0">
              <a:solidFill>
                <a:schemeClr val="dk1"/>
              </a:solidFill>
            </a:endParaRPr>
          </a:p>
          <a:p>
            <a:pPr indent="-492748">
              <a:buClr>
                <a:schemeClr val="dk1"/>
              </a:buClr>
              <a:buSzPct val="100000"/>
              <a:buChar char="❏"/>
            </a:pPr>
            <a:r>
              <a:rPr lang="en-GB" sz="3200" dirty="0">
                <a:solidFill>
                  <a:schemeClr val="dk1"/>
                </a:solidFill>
              </a:rPr>
              <a:t>Alternative text on images, tables and graphs</a:t>
            </a:r>
            <a:endParaRPr sz="3200" dirty="0">
              <a:solidFill>
                <a:schemeClr val="dk1"/>
              </a:solidFill>
            </a:endParaRPr>
          </a:p>
          <a:p>
            <a:pPr indent="-492748">
              <a:buClr>
                <a:schemeClr val="dk1"/>
              </a:buClr>
              <a:buSzPct val="100000"/>
              <a:buChar char="❏"/>
            </a:pPr>
            <a:r>
              <a:rPr lang="en-GB" sz="3200" dirty="0">
                <a:solidFill>
                  <a:schemeClr val="dk1"/>
                </a:solidFill>
              </a:rPr>
              <a:t>Good colour contrast</a:t>
            </a:r>
          </a:p>
          <a:p>
            <a:pPr indent="-492748">
              <a:buClr>
                <a:schemeClr val="dk1"/>
              </a:buClr>
              <a:buSzPct val="100000"/>
              <a:buChar char="❏"/>
            </a:pPr>
            <a:r>
              <a:rPr lang="en-IE" sz="3200" dirty="0">
                <a:solidFill>
                  <a:schemeClr val="dk1"/>
                </a:solidFill>
              </a:rPr>
              <a:t>Left align your text</a:t>
            </a:r>
            <a:endParaRPr sz="3200" dirty="0">
              <a:solidFill>
                <a:schemeClr val="dk1"/>
              </a:solidFill>
            </a:endParaRPr>
          </a:p>
          <a:p>
            <a:pPr indent="-492748">
              <a:buClr>
                <a:schemeClr val="dk1"/>
              </a:buClr>
              <a:buSzPct val="100000"/>
              <a:buChar char="❏"/>
            </a:pPr>
            <a:r>
              <a:rPr lang="en-GB" sz="3200" dirty="0">
                <a:solidFill>
                  <a:schemeClr val="dk1"/>
                </a:solidFill>
              </a:rPr>
              <a:t>Heading styles</a:t>
            </a:r>
            <a:endParaRPr sz="3200" dirty="0">
              <a:solidFill>
                <a:schemeClr val="dk1"/>
              </a:solidFill>
            </a:endParaRPr>
          </a:p>
          <a:p>
            <a:pPr indent="-492748">
              <a:buClr>
                <a:schemeClr val="dk1"/>
              </a:buClr>
              <a:buSzPct val="100000"/>
              <a:buChar char="❏"/>
            </a:pPr>
            <a:r>
              <a:rPr lang="en-GB" sz="3200" dirty="0">
                <a:solidFill>
                  <a:schemeClr val="dk1"/>
                </a:solidFill>
              </a:rPr>
              <a:t>Microsoft accessibility checker!</a:t>
            </a:r>
            <a:endParaRPr sz="3200" dirty="0">
              <a:solidFill>
                <a:schemeClr val="dk1"/>
              </a:solidFill>
            </a:endParaRPr>
          </a:p>
          <a:p>
            <a:pPr indent="-492748">
              <a:buClr>
                <a:schemeClr val="dk1"/>
              </a:buClr>
              <a:buSzPct val="100000"/>
              <a:buChar char="❏"/>
            </a:pPr>
            <a:r>
              <a:rPr lang="en-GB" sz="3200" dirty="0">
                <a:solidFill>
                  <a:schemeClr val="dk1"/>
                </a:solidFill>
              </a:rPr>
              <a:t>Meaningful URL links</a:t>
            </a:r>
            <a:endParaRPr sz="3200" dirty="0">
              <a:solidFill>
                <a:schemeClr val="dk1"/>
              </a:solidFill>
            </a:endParaRPr>
          </a:p>
          <a:p>
            <a:pPr indent="-492748">
              <a:buClr>
                <a:schemeClr val="dk1"/>
              </a:buClr>
              <a:buSzPct val="100000"/>
              <a:buChar char="❏"/>
            </a:pPr>
            <a:r>
              <a:rPr lang="en-GB" sz="3200" dirty="0">
                <a:solidFill>
                  <a:schemeClr val="dk1"/>
                </a:solidFill>
              </a:rPr>
              <a:t>Edited captions on videos</a:t>
            </a:r>
            <a:endParaRPr sz="3200" dirty="0">
              <a:solidFill>
                <a:schemeClr val="dk1"/>
              </a:solidFill>
            </a:endParaRPr>
          </a:p>
          <a:p>
            <a:pPr indent="-492748">
              <a:buClr>
                <a:schemeClr val="dk1"/>
              </a:buClr>
              <a:buSzPct val="100000"/>
              <a:buChar char="❏"/>
            </a:pPr>
            <a:r>
              <a:rPr lang="en-GB" sz="3200" dirty="0">
                <a:solidFill>
                  <a:schemeClr val="dk1"/>
                </a:solidFill>
              </a:rPr>
              <a:t>Live captioning and Reasonable Accommodations for events</a:t>
            </a:r>
            <a:endParaRPr sz="32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0CB1-78CC-4084-BAD0-E13622D7E666}"/>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My Work –</a:t>
            </a:r>
            <a:br>
              <a:rPr lang="en-US" dirty="0"/>
            </a:br>
            <a:r>
              <a:rPr lang="en-US" dirty="0"/>
              <a:t>University for All</a:t>
            </a:r>
          </a:p>
        </p:txBody>
      </p:sp>
      <p:pic>
        <p:nvPicPr>
          <p:cNvPr id="6" name="Content Placeholder 5">
            <a:extLst>
              <a:ext uri="{FF2B5EF4-FFF2-40B4-BE49-F238E27FC236}">
                <a16:creationId xmlns:a16="http://schemas.microsoft.com/office/drawing/2014/main" id="{8552726F-83CC-49B6-B372-B60AE74A32E7}"/>
              </a:ext>
              <a:ext uri="{C183D7F6-B498-43B3-948B-1728B52AA6E4}">
                <adec:decorative xmlns:adec="http://schemas.microsoft.com/office/drawing/2017/decorative" val="1"/>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a:extLst>
              <a:ext uri="{FF2B5EF4-FFF2-40B4-BE49-F238E27FC236}">
                <a16:creationId xmlns:a16="http://schemas.microsoft.com/office/drawing/2014/main" id="{FA36B6DC-D956-46FC-A9A6-B33DF702E85E}"/>
              </a:ext>
            </a:extLst>
          </p:cNvPr>
          <p:cNvSpPr>
            <a:spLocks noGrp="1"/>
          </p:cNvSpPr>
          <p:nvPr>
            <p:ph sz="half" idx="2"/>
          </p:nvPr>
        </p:nvSpPr>
        <p:spPr>
          <a:xfrm>
            <a:off x="655321" y="2575034"/>
            <a:ext cx="5223528" cy="3462228"/>
          </a:xfrm>
        </p:spPr>
        <p:txBody>
          <a:bodyPr vert="horz" lIns="91440" tIns="45720" rIns="91440" bIns="45720" rtlCol="0">
            <a:normAutofit lnSpcReduction="10000"/>
          </a:bodyPr>
          <a:lstStyle/>
          <a:p>
            <a:pPr marL="285750"/>
            <a:r>
              <a:rPr lang="en-US" b="1" dirty="0"/>
              <a:t>Design</a:t>
            </a:r>
            <a:r>
              <a:rPr lang="en-US" dirty="0"/>
              <a:t> for All</a:t>
            </a:r>
          </a:p>
          <a:p>
            <a:pPr marL="285750"/>
            <a:r>
              <a:rPr lang="en-US" b="1" dirty="0"/>
              <a:t>Weaves inclusion </a:t>
            </a:r>
            <a:r>
              <a:rPr lang="en-US" dirty="0"/>
              <a:t>into fabric</a:t>
            </a:r>
          </a:p>
          <a:p>
            <a:pPr marL="285750"/>
            <a:r>
              <a:rPr lang="en-US" dirty="0"/>
              <a:t>Moving from </a:t>
            </a:r>
            <a:r>
              <a:rPr lang="en-US" b="1" dirty="0"/>
              <a:t>margins to mainstream</a:t>
            </a:r>
          </a:p>
          <a:p>
            <a:pPr marL="285750"/>
            <a:r>
              <a:rPr lang="en-US" b="1" dirty="0"/>
              <a:t>Everyone’s business </a:t>
            </a:r>
            <a:r>
              <a:rPr lang="en-US" dirty="0"/>
              <a:t>– embedded/integrated</a:t>
            </a:r>
          </a:p>
          <a:p>
            <a:pPr marL="285750"/>
            <a:r>
              <a:rPr lang="en-US" b="1" dirty="0"/>
              <a:t>All</a:t>
            </a:r>
            <a:r>
              <a:rPr lang="en-US" dirty="0"/>
              <a:t> students feel welcome, belong, valued</a:t>
            </a:r>
          </a:p>
        </p:txBody>
      </p:sp>
    </p:spTree>
    <p:extLst>
      <p:ext uri="{BB962C8B-B14F-4D97-AF65-F5344CB8AC3E}">
        <p14:creationId xmlns:p14="http://schemas.microsoft.com/office/powerpoint/2010/main" val="4095856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2DBD-D098-4749-BF37-7EFF71C0CD7C}"/>
              </a:ext>
            </a:extLst>
          </p:cNvPr>
          <p:cNvSpPr>
            <a:spLocks noGrp="1"/>
          </p:cNvSpPr>
          <p:nvPr>
            <p:ph type="title"/>
          </p:nvPr>
        </p:nvSpPr>
        <p:spPr>
          <a:xfrm>
            <a:off x="648929" y="629266"/>
            <a:ext cx="3505495" cy="1622321"/>
          </a:xfrm>
        </p:spPr>
        <p:txBody>
          <a:bodyPr>
            <a:normAutofit/>
          </a:bodyPr>
          <a:lstStyle/>
          <a:p>
            <a:r>
              <a:rPr lang="en-IE" sz="3700" dirty="0"/>
              <a:t>Microsoft Accessibility Checker</a:t>
            </a:r>
          </a:p>
        </p:txBody>
      </p:sp>
      <p:sp>
        <p:nvSpPr>
          <p:cNvPr id="3" name="Content Placeholder 2">
            <a:extLst>
              <a:ext uri="{FF2B5EF4-FFF2-40B4-BE49-F238E27FC236}">
                <a16:creationId xmlns:a16="http://schemas.microsoft.com/office/drawing/2014/main" id="{7D7D21EA-C395-4FFA-AA6D-230ED6A1F026}"/>
              </a:ext>
            </a:extLst>
          </p:cNvPr>
          <p:cNvSpPr>
            <a:spLocks noGrp="1"/>
          </p:cNvSpPr>
          <p:nvPr>
            <p:ph idx="1"/>
          </p:nvPr>
        </p:nvSpPr>
        <p:spPr>
          <a:xfrm>
            <a:off x="648931" y="2438400"/>
            <a:ext cx="3505494" cy="3785419"/>
          </a:xfrm>
        </p:spPr>
        <p:txBody>
          <a:bodyPr>
            <a:normAutofit/>
          </a:bodyPr>
          <a:lstStyle/>
          <a:p>
            <a:pPr marL="0" marR="0" lvl="0" indent="0" rtl="0">
              <a:spcBef>
                <a:spcPts val="0"/>
              </a:spcBef>
              <a:spcAft>
                <a:spcPts val="0"/>
              </a:spcAft>
              <a:buNone/>
            </a:pPr>
            <a:r>
              <a:rPr lang="en-IE" sz="2400" dirty="0">
                <a:ea typeface="Quattrocento Sans"/>
                <a:cs typeface="Quattrocento Sans"/>
                <a:sym typeface="Quattrocento Sans"/>
              </a:rPr>
              <a:t>The </a:t>
            </a:r>
            <a:r>
              <a:rPr lang="en-IE" sz="2400" b="1" dirty="0">
                <a:ea typeface="Quattrocento Sans"/>
                <a:cs typeface="Quattrocento Sans"/>
                <a:sym typeface="Quattrocento Sans"/>
              </a:rPr>
              <a:t>Accessibility Checker </a:t>
            </a:r>
            <a:r>
              <a:rPr lang="en-IE" sz="2400" dirty="0">
                <a:ea typeface="Quattrocento Sans"/>
                <a:cs typeface="Quattrocento Sans"/>
                <a:sym typeface="Quattrocento Sans"/>
              </a:rPr>
              <a:t>should pass without errors. </a:t>
            </a:r>
          </a:p>
          <a:p>
            <a:pPr marL="0" marR="0" lvl="0" indent="0" rtl="0">
              <a:spcBef>
                <a:spcPts val="0"/>
              </a:spcBef>
              <a:spcAft>
                <a:spcPts val="0"/>
              </a:spcAft>
              <a:buNone/>
            </a:pPr>
            <a:r>
              <a:rPr lang="en-IE" sz="2400" dirty="0">
                <a:ea typeface="Quattrocento Sans"/>
                <a:cs typeface="Quattrocento Sans"/>
                <a:sym typeface="Quattrocento Sans"/>
              </a:rPr>
              <a:t>To run the </a:t>
            </a:r>
            <a:r>
              <a:rPr lang="en-IE" sz="2400" b="1" dirty="0">
                <a:ea typeface="Quattrocento Sans"/>
                <a:cs typeface="Quattrocento Sans"/>
                <a:sym typeface="Quattrocento Sans"/>
              </a:rPr>
              <a:t>Accessibility Checker</a:t>
            </a:r>
            <a:r>
              <a:rPr lang="en-IE" sz="2400" dirty="0">
                <a:ea typeface="Quattrocento Sans"/>
                <a:cs typeface="Quattrocento Sans"/>
                <a:sym typeface="Quattrocento Sans"/>
              </a:rPr>
              <a:t>, go to </a:t>
            </a:r>
          </a:p>
          <a:p>
            <a:pPr marL="285750" marR="0" lvl="0" indent="-285750" rtl="0">
              <a:spcBef>
                <a:spcPts val="0"/>
              </a:spcBef>
              <a:spcAft>
                <a:spcPts val="0"/>
              </a:spcAft>
              <a:buFont typeface="Arial" panose="020B0604020202020204" pitchFamily="34" charset="0"/>
              <a:buChar char="•"/>
            </a:pPr>
            <a:r>
              <a:rPr lang="en-IE" sz="2400" b="1" dirty="0">
                <a:ea typeface="Quattrocento Sans"/>
                <a:cs typeface="Quattrocento Sans"/>
                <a:sym typeface="Quattrocento Sans"/>
              </a:rPr>
              <a:t>File</a:t>
            </a:r>
            <a:r>
              <a:rPr lang="en-IE" sz="2400" dirty="0">
                <a:ea typeface="Quattrocento Sans"/>
                <a:cs typeface="Quattrocento Sans"/>
                <a:sym typeface="Quattrocento Sans"/>
              </a:rPr>
              <a:t> &gt; </a:t>
            </a:r>
          </a:p>
          <a:p>
            <a:pPr marL="285750" marR="0" lvl="0" indent="-285750" rtl="0">
              <a:spcBef>
                <a:spcPts val="0"/>
              </a:spcBef>
              <a:spcAft>
                <a:spcPts val="0"/>
              </a:spcAft>
              <a:buFont typeface="Arial" panose="020B0604020202020204" pitchFamily="34" charset="0"/>
              <a:buChar char="•"/>
            </a:pPr>
            <a:r>
              <a:rPr lang="en-IE" sz="2400" b="1" dirty="0">
                <a:ea typeface="Quattrocento Sans"/>
                <a:cs typeface="Quattrocento Sans"/>
                <a:sym typeface="Quattrocento Sans"/>
              </a:rPr>
              <a:t>Check for Issues </a:t>
            </a:r>
            <a:r>
              <a:rPr lang="en-IE" sz="2400" dirty="0">
                <a:ea typeface="Quattrocento Sans"/>
                <a:cs typeface="Quattrocento Sans"/>
                <a:sym typeface="Quattrocento Sans"/>
              </a:rPr>
              <a:t>&gt; </a:t>
            </a:r>
          </a:p>
          <a:p>
            <a:pPr marL="285750" marR="0" lvl="0" indent="-285750" rtl="0">
              <a:spcBef>
                <a:spcPts val="0"/>
              </a:spcBef>
              <a:spcAft>
                <a:spcPts val="0"/>
              </a:spcAft>
              <a:buFont typeface="Arial" panose="020B0604020202020204" pitchFamily="34" charset="0"/>
              <a:buChar char="•"/>
            </a:pPr>
            <a:r>
              <a:rPr lang="en-IE" sz="2400" b="1" dirty="0">
                <a:ea typeface="Quattrocento Sans"/>
                <a:cs typeface="Quattrocento Sans"/>
                <a:sym typeface="Quattrocento Sans"/>
              </a:rPr>
              <a:t>Check Accessibility</a:t>
            </a:r>
            <a:endParaRPr lang="en-IE" sz="2400" dirty="0"/>
          </a:p>
          <a:p>
            <a:endParaRPr lang="en-IE" sz="2000" dirty="0"/>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Shape 92" descr="Accessibility checker in Microsoft office. go to File, then check for issues and then check accessibility. ">
            <a:extLst>
              <a:ext uri="{FF2B5EF4-FFF2-40B4-BE49-F238E27FC236}">
                <a16:creationId xmlns:a16="http://schemas.microsoft.com/office/drawing/2014/main" id="{E17BC088-99D9-4F6E-BFAC-C1C5CCA0D12B}"/>
              </a:ext>
            </a:extLst>
          </p:cNvPr>
          <p:cNvPicPr preferRelativeResize="0"/>
          <p:nvPr/>
        </p:nvPicPr>
        <p:blipFill>
          <a:blip r:embed="rId2"/>
          <a:stretch>
            <a:fillRect/>
          </a:stretch>
        </p:blipFill>
        <p:spPr>
          <a:xfrm>
            <a:off x="5405862" y="1298039"/>
            <a:ext cx="6019331" cy="4258676"/>
          </a:xfrm>
          <a:prstGeom prst="rect">
            <a:avLst/>
          </a:prstGeom>
          <a:noFill/>
          <a:effectLst/>
        </p:spPr>
      </p:pic>
    </p:spTree>
    <p:extLst>
      <p:ext uri="{BB962C8B-B14F-4D97-AF65-F5344CB8AC3E}">
        <p14:creationId xmlns:p14="http://schemas.microsoft.com/office/powerpoint/2010/main" val="269376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B8CC-E887-4C39-A032-E3471EDC043E}"/>
              </a:ext>
            </a:extLst>
          </p:cNvPr>
          <p:cNvSpPr>
            <a:spLocks noGrp="1"/>
          </p:cNvSpPr>
          <p:nvPr>
            <p:ph type="title"/>
          </p:nvPr>
        </p:nvSpPr>
        <p:spPr/>
        <p:txBody>
          <a:bodyPr/>
          <a:lstStyle/>
          <a:p>
            <a:r>
              <a:rPr lang="en-US" dirty="0"/>
              <a:t>Accessibility </a:t>
            </a:r>
          </a:p>
        </p:txBody>
      </p:sp>
      <p:sp>
        <p:nvSpPr>
          <p:cNvPr id="4" name="Content Placeholder 3">
            <a:extLst>
              <a:ext uri="{FF2B5EF4-FFF2-40B4-BE49-F238E27FC236}">
                <a16:creationId xmlns:a16="http://schemas.microsoft.com/office/drawing/2014/main" id="{245DDB48-166A-4E16-B9DF-C5C6570A1BAD}"/>
              </a:ext>
            </a:extLst>
          </p:cNvPr>
          <p:cNvSpPr>
            <a:spLocks noGrp="1"/>
          </p:cNvSpPr>
          <p:nvPr>
            <p:ph sz="half" idx="1"/>
          </p:nvPr>
        </p:nvSpPr>
        <p:spPr>
          <a:xfrm>
            <a:off x="152400" y="1484190"/>
            <a:ext cx="4124177" cy="4351338"/>
          </a:xfrm>
        </p:spPr>
        <p:txBody>
          <a:bodyPr>
            <a:normAutofit/>
          </a:bodyPr>
          <a:lstStyle/>
          <a:p>
            <a:pPr marL="0" indent="0">
              <a:buNone/>
            </a:pPr>
            <a:r>
              <a:rPr lang="en-US" sz="2400" dirty="0"/>
              <a:t>Alternative Text </a:t>
            </a:r>
          </a:p>
          <a:p>
            <a:r>
              <a:rPr lang="en-US" sz="2400" dirty="0"/>
              <a:t>A description of an image, diagram, table or graph for screen-reader users.</a:t>
            </a:r>
          </a:p>
          <a:p>
            <a:r>
              <a:rPr lang="en-US" sz="2400" dirty="0"/>
              <a:t>Alt text will also appear in MP3s and HTML where an image cannot load.</a:t>
            </a:r>
          </a:p>
          <a:p>
            <a:r>
              <a:rPr lang="en-US" sz="2400" dirty="0"/>
              <a:t>Context is key! </a:t>
            </a:r>
          </a:p>
        </p:txBody>
      </p:sp>
      <p:sp>
        <p:nvSpPr>
          <p:cNvPr id="6" name="Content Placeholder 5">
            <a:extLst>
              <a:ext uri="{FF2B5EF4-FFF2-40B4-BE49-F238E27FC236}">
                <a16:creationId xmlns:a16="http://schemas.microsoft.com/office/drawing/2014/main" id="{53C09F06-9236-4635-AFB4-5E7D384A6BAE}"/>
              </a:ext>
            </a:extLst>
          </p:cNvPr>
          <p:cNvSpPr>
            <a:spLocks noGrp="1"/>
          </p:cNvSpPr>
          <p:nvPr>
            <p:ph sz="half" idx="2"/>
          </p:nvPr>
        </p:nvSpPr>
        <p:spPr>
          <a:xfrm>
            <a:off x="3867174" y="1587439"/>
            <a:ext cx="4124177" cy="4351338"/>
          </a:xfrm>
        </p:spPr>
        <p:txBody>
          <a:bodyPr>
            <a:normAutofit/>
          </a:bodyPr>
          <a:lstStyle/>
          <a:p>
            <a:pPr marL="0" indent="0">
              <a:buNone/>
            </a:pPr>
            <a:r>
              <a:rPr lang="en-US" sz="2400" dirty="0" err="1"/>
              <a:t>Colour</a:t>
            </a:r>
            <a:r>
              <a:rPr lang="en-US" sz="2400" dirty="0"/>
              <a:t> Contrast</a:t>
            </a:r>
          </a:p>
          <a:p>
            <a:r>
              <a:rPr lang="en-US" sz="2400" dirty="0"/>
              <a:t>Distinction between light levels of two </a:t>
            </a:r>
            <a:r>
              <a:rPr lang="en-US" sz="2400" dirty="0" err="1"/>
              <a:t>colours</a:t>
            </a:r>
            <a:r>
              <a:rPr lang="en-US" sz="2400" dirty="0"/>
              <a:t> i.e. Text vs background.</a:t>
            </a:r>
          </a:p>
          <a:p>
            <a:r>
              <a:rPr lang="en-US" sz="2400" dirty="0"/>
              <a:t>Maximum contrast is black/white.</a:t>
            </a:r>
          </a:p>
          <a:p>
            <a:r>
              <a:rPr lang="en-US" sz="2400" dirty="0"/>
              <a:t>For graphs it can be helpful to print in grey scale to get a true feel for contrast.</a:t>
            </a:r>
          </a:p>
          <a:p>
            <a:r>
              <a:rPr lang="en-US" sz="2400" dirty="0">
                <a:hlinkClick r:id="rId2"/>
              </a:rPr>
              <a:t>Check contrast using </a:t>
            </a:r>
            <a:r>
              <a:rPr lang="en-US" sz="2400" dirty="0" err="1">
                <a:hlinkClick r:id="rId2"/>
              </a:rPr>
              <a:t>WebAim</a:t>
            </a:r>
            <a:r>
              <a:rPr lang="en-US" sz="2400" dirty="0">
                <a:hlinkClick r:id="rId2"/>
              </a:rPr>
              <a:t>.</a:t>
            </a:r>
            <a:endParaRPr lang="en-US" sz="2400" dirty="0"/>
          </a:p>
          <a:p>
            <a:endParaRPr lang="en-US" dirty="0"/>
          </a:p>
        </p:txBody>
      </p:sp>
      <p:sp>
        <p:nvSpPr>
          <p:cNvPr id="9" name="Date Placeholder 8">
            <a:extLst>
              <a:ext uri="{FF2B5EF4-FFF2-40B4-BE49-F238E27FC236}">
                <a16:creationId xmlns:a16="http://schemas.microsoft.com/office/drawing/2014/main" id="{38435D0D-6D88-4851-8B63-E6A6A7BC86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9/3/20XX</a:t>
            </a:r>
          </a:p>
        </p:txBody>
      </p:sp>
      <p:sp>
        <p:nvSpPr>
          <p:cNvPr id="8" name="Content Placeholder 7">
            <a:extLst>
              <a:ext uri="{FF2B5EF4-FFF2-40B4-BE49-F238E27FC236}">
                <a16:creationId xmlns:a16="http://schemas.microsoft.com/office/drawing/2014/main" id="{EE1302F8-9FA6-4CC4-AD07-E8137FCC99A5}"/>
              </a:ext>
            </a:extLst>
          </p:cNvPr>
          <p:cNvSpPr>
            <a:spLocks noGrp="1"/>
          </p:cNvSpPr>
          <p:nvPr>
            <p:ph sz="quarter" idx="4294967295"/>
          </p:nvPr>
        </p:nvSpPr>
        <p:spPr>
          <a:xfrm>
            <a:off x="7991351" y="1571161"/>
            <a:ext cx="4048249" cy="4852988"/>
          </a:xfrm>
        </p:spPr>
        <p:txBody>
          <a:bodyPr>
            <a:normAutofit/>
          </a:bodyPr>
          <a:lstStyle/>
          <a:p>
            <a:pPr marL="0" indent="0">
              <a:buNone/>
            </a:pPr>
            <a:r>
              <a:rPr lang="en-US" sz="2400" dirty="0"/>
              <a:t>Headings</a:t>
            </a:r>
          </a:p>
          <a:p>
            <a:r>
              <a:rPr lang="en-US" sz="2400" dirty="0"/>
              <a:t>Important for structuring a document – both on a visual and behind the scenes level (metadata).</a:t>
            </a:r>
          </a:p>
          <a:p>
            <a:r>
              <a:rPr lang="en-US" sz="2400" dirty="0"/>
              <a:t>Set document headings using the Home tab on Word – don’t rely just on bold / underline!</a:t>
            </a:r>
          </a:p>
          <a:p>
            <a:r>
              <a:rPr lang="en-US" sz="2400" dirty="0"/>
              <a:t>Headings should follow a clear hierarchical flow </a:t>
            </a:r>
            <a:r>
              <a:rPr lang="en-US" sz="2400" dirty="0" err="1"/>
              <a:t>ie</a:t>
            </a:r>
            <a:r>
              <a:rPr lang="en-US" sz="2400" dirty="0"/>
              <a:t>. Title,1,2,3,4.</a:t>
            </a:r>
          </a:p>
          <a:p>
            <a:endParaRPr lang="en-US" sz="2000" dirty="0"/>
          </a:p>
        </p:txBody>
      </p:sp>
    </p:spTree>
    <p:extLst>
      <p:ext uri="{BB962C8B-B14F-4D97-AF65-F5344CB8AC3E}">
        <p14:creationId xmlns:p14="http://schemas.microsoft.com/office/powerpoint/2010/main" val="235310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p:spPr>
        <p:txBody>
          <a:bodyPr spcFirstLastPara="1" vert="horz" lIns="0" tIns="0" rIns="0" bIns="0" rtlCol="0" anchorCtr="0">
            <a:normAutofit/>
          </a:bodyPr>
          <a:lstStyle/>
          <a:p>
            <a:pPr>
              <a:spcBef>
                <a:spcPts val="0"/>
              </a:spcBef>
            </a:pPr>
            <a:r>
              <a:rPr lang="en-US" sz="4800" i="0" strike="noStrike" cap="none" dirty="0">
                <a:latin typeface="+mj-lt"/>
                <a:ea typeface="Verdana"/>
                <a:cs typeface="Verdana"/>
                <a:sym typeface="Verdana"/>
              </a:rPr>
              <a:t>Creating Accessible PDF documents</a:t>
            </a:r>
            <a:endParaRPr lang="en-US" sz="4800" i="0" u="none" strike="noStrike" cap="none" dirty="0">
              <a:latin typeface="+mj-lt"/>
              <a:ea typeface="Verdana"/>
              <a:cs typeface="Verdana"/>
              <a:sym typeface="Verdana"/>
            </a:endParaRPr>
          </a:p>
        </p:txBody>
      </p:sp>
      <p:graphicFrame>
        <p:nvGraphicFramePr>
          <p:cNvPr id="155" name="Shape 153" descr="PDF files are usually created in another programme and converted to PDF.&#10;Content, such as heading levels, lists, and alternative text for images is exported.&#10;Use the Export feature to save documents as PDF.&#10;Be careful not to print to PDF!&#10;">
            <a:extLst>
              <a:ext uri="{FF2B5EF4-FFF2-40B4-BE49-F238E27FC236}">
                <a16:creationId xmlns:a16="http://schemas.microsoft.com/office/drawing/2014/main" id="{DB7CD528-F09A-440F-A459-C33328F1B29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9168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Plain English - readability</a:t>
            </a:r>
            <a:endParaRPr lang="en-IE" dirty="0"/>
          </a:p>
        </p:txBody>
      </p:sp>
      <p:sp>
        <p:nvSpPr>
          <p:cNvPr id="3" name="Content Placeholder 2">
            <a:extLst>
              <a:ext uri="{FF2B5EF4-FFF2-40B4-BE49-F238E27FC236}">
                <a16:creationId xmlns:a16="http://schemas.microsoft.com/office/drawing/2014/main" id="{B908A2AB-5359-46B5-BF07-10A6E2BC63E4}"/>
              </a:ext>
            </a:extLst>
          </p:cNvPr>
          <p:cNvSpPr>
            <a:spLocks noGrp="1"/>
          </p:cNvSpPr>
          <p:nvPr>
            <p:ph idx="1"/>
          </p:nvPr>
        </p:nvSpPr>
        <p:spPr>
          <a:xfrm>
            <a:off x="838200" y="1528445"/>
            <a:ext cx="10515600" cy="4351338"/>
          </a:xfrm>
        </p:spPr>
        <p:txBody>
          <a:bodyPr>
            <a:normAutofit fontScale="70000" lnSpcReduction="20000"/>
          </a:bodyPr>
          <a:lstStyle/>
          <a:p>
            <a:pPr marL="0" indent="0">
              <a:buNone/>
            </a:pPr>
            <a:r>
              <a:rPr lang="en-IE" sz="3600" b="1" dirty="0"/>
              <a:t>Check the whole document</a:t>
            </a:r>
          </a:p>
          <a:p>
            <a:r>
              <a:rPr lang="en-IE" dirty="0"/>
              <a:t> It's simple, clear and concise </a:t>
            </a:r>
          </a:p>
          <a:p>
            <a:r>
              <a:rPr lang="en-IE" dirty="0"/>
              <a:t> The topic is obvious </a:t>
            </a:r>
          </a:p>
          <a:p>
            <a:r>
              <a:rPr lang="en-IE" dirty="0"/>
              <a:t> The main message is obvious </a:t>
            </a:r>
          </a:p>
          <a:p>
            <a:r>
              <a:rPr lang="en-IE" dirty="0"/>
              <a:t> It's obvious what action the reader needs to take</a:t>
            </a:r>
          </a:p>
          <a:p>
            <a:pPr marL="0" indent="0">
              <a:buNone/>
            </a:pPr>
            <a:r>
              <a:rPr lang="en-IE" sz="3600" b="1" dirty="0"/>
              <a:t>Check the document structure</a:t>
            </a:r>
          </a:p>
          <a:p>
            <a:r>
              <a:rPr lang="en-IE" dirty="0"/>
              <a:t> Detailed, explanatory document title or page headline </a:t>
            </a:r>
          </a:p>
          <a:p>
            <a:r>
              <a:rPr lang="en-IE" dirty="0"/>
              <a:t> Summary or key message follows title or headline </a:t>
            </a:r>
          </a:p>
          <a:p>
            <a:r>
              <a:rPr lang="en-IE" dirty="0"/>
              <a:t> Content organised in a logical sequence for the reader </a:t>
            </a:r>
          </a:p>
          <a:p>
            <a:r>
              <a:rPr lang="en-IE" dirty="0"/>
              <a:t> Each paragraph starts with its topic </a:t>
            </a:r>
          </a:p>
          <a:p>
            <a:r>
              <a:rPr lang="en-IE" dirty="0"/>
              <a:t> Short paragraphs </a:t>
            </a:r>
          </a:p>
          <a:p>
            <a:r>
              <a:rPr lang="en-IE" dirty="0"/>
              <a:t> Sub-headlines and short lists break up solid text</a:t>
            </a:r>
          </a:p>
          <a:p>
            <a:pPr marL="0" indent="0">
              <a:buNone/>
            </a:pPr>
            <a:endParaRPr lang="en-IE" dirty="0"/>
          </a:p>
        </p:txBody>
      </p:sp>
    </p:spTree>
    <p:extLst>
      <p:ext uri="{BB962C8B-B14F-4D97-AF65-F5344CB8AC3E}">
        <p14:creationId xmlns:p14="http://schemas.microsoft.com/office/powerpoint/2010/main" val="331476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C6D21-ADB9-4F99-8210-2B9FCF627A9D}"/>
              </a:ext>
            </a:extLst>
          </p:cNvPr>
          <p:cNvSpPr>
            <a:spLocks noGrp="1"/>
          </p:cNvSpPr>
          <p:nvPr>
            <p:ph type="title"/>
          </p:nvPr>
        </p:nvSpPr>
        <p:spPr>
          <a:xfrm>
            <a:off x="838200" y="963877"/>
            <a:ext cx="3494362" cy="4930246"/>
          </a:xfrm>
        </p:spPr>
        <p:txBody>
          <a:bodyPr>
            <a:normAutofit/>
          </a:bodyPr>
          <a:lstStyle/>
          <a:p>
            <a:pPr algn="r"/>
            <a:r>
              <a:rPr lang="en-IE" sz="3200" dirty="0">
                <a:solidFill>
                  <a:schemeClr val="accent1"/>
                </a:solidFill>
              </a:rPr>
              <a:t>Provide options for Action &amp; Expression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437BE0-A76A-46F5-B742-2B819EB9A35B}"/>
              </a:ext>
            </a:extLst>
          </p:cNvPr>
          <p:cNvSpPr>
            <a:spLocks noGrp="1"/>
          </p:cNvSpPr>
          <p:nvPr>
            <p:ph idx="1"/>
          </p:nvPr>
        </p:nvSpPr>
        <p:spPr>
          <a:xfrm>
            <a:off x="5004317" y="617089"/>
            <a:ext cx="6377769" cy="4930246"/>
          </a:xfrm>
        </p:spPr>
        <p:txBody>
          <a:bodyPr anchor="ctr">
            <a:normAutofit lnSpcReduction="10000"/>
          </a:bodyPr>
          <a:lstStyle/>
          <a:p>
            <a:r>
              <a:rPr lang="en-IE" sz="2400" dirty="0"/>
              <a:t>Model Assistive Technology use e.g. Text to Speech Software</a:t>
            </a:r>
          </a:p>
          <a:p>
            <a:r>
              <a:rPr lang="en-IE" sz="2400" dirty="0"/>
              <a:t>Build in reflective practice for students – provide templates</a:t>
            </a:r>
          </a:p>
          <a:p>
            <a:r>
              <a:rPr lang="en-IE" sz="2400" dirty="0"/>
              <a:t>Clarity of goals for assignments/assessments</a:t>
            </a:r>
          </a:p>
          <a:p>
            <a:r>
              <a:rPr lang="en-IE" sz="2400" dirty="0"/>
              <a:t>Use of a broad range of assessment types through diversity and choice of assessment</a:t>
            </a:r>
          </a:p>
          <a:p>
            <a:r>
              <a:rPr lang="en-IE" sz="2400" dirty="0"/>
              <a:t>Provide support to gain skills needed for assessment types – essays, presentations, posters etc.</a:t>
            </a:r>
          </a:p>
          <a:p>
            <a:r>
              <a:rPr lang="en-IE" sz="2400" dirty="0"/>
              <a:t>Give constructive, timely feedback</a:t>
            </a:r>
          </a:p>
          <a:p>
            <a:r>
              <a:rPr lang="en-IE" sz="2400" dirty="0"/>
              <a:t>Embed self assessment:  checklists and reflections</a:t>
            </a:r>
          </a:p>
          <a:p>
            <a:endParaRPr lang="en-IE" sz="2400" dirty="0"/>
          </a:p>
        </p:txBody>
      </p:sp>
      <p:sp>
        <p:nvSpPr>
          <p:cNvPr id="6" name="TextBox 5">
            <a:extLst>
              <a:ext uri="{FF2B5EF4-FFF2-40B4-BE49-F238E27FC236}">
                <a16:creationId xmlns:a16="http://schemas.microsoft.com/office/drawing/2014/main" id="{A7E93DF9-F9A2-4C77-B84D-5068AC0981B8}"/>
              </a:ext>
            </a:extLst>
          </p:cNvPr>
          <p:cNvSpPr txBox="1"/>
          <p:nvPr/>
        </p:nvSpPr>
        <p:spPr>
          <a:xfrm>
            <a:off x="993319" y="5547335"/>
            <a:ext cx="10515599" cy="523220"/>
          </a:xfrm>
          <a:prstGeom prst="rect">
            <a:avLst/>
          </a:prstGeom>
          <a:noFill/>
        </p:spPr>
        <p:txBody>
          <a:bodyPr wrap="square" rtlCol="0">
            <a:spAutoFit/>
          </a:bodyPr>
          <a:lstStyle/>
          <a:p>
            <a:pPr algn="r"/>
            <a:r>
              <a:rPr lang="en-IE" sz="2800" b="1" dirty="0">
                <a:solidFill>
                  <a:srgbClr val="0097D7"/>
                </a:solidFill>
              </a:rPr>
              <a:t>Goal: </a:t>
            </a:r>
            <a:r>
              <a:rPr lang="en-IE" sz="2800" b="1" dirty="0"/>
              <a:t>To Develop Strategic and Goal-Directed Students</a:t>
            </a:r>
          </a:p>
        </p:txBody>
      </p:sp>
      <p:pic>
        <p:nvPicPr>
          <p:cNvPr id="7" name="Picture 6" descr="Brain image showing the strategic networks">
            <a:extLst>
              <a:ext uri="{FF2B5EF4-FFF2-40B4-BE49-F238E27FC236}">
                <a16:creationId xmlns:a16="http://schemas.microsoft.com/office/drawing/2014/main" id="{AE5B4386-9D17-421D-AE55-3D187BCFB428}"/>
              </a:ext>
            </a:extLst>
          </p:cNvPr>
          <p:cNvPicPr>
            <a:picLocks noChangeAspect="1"/>
          </p:cNvPicPr>
          <p:nvPr/>
        </p:nvPicPr>
        <p:blipFill rotWithShape="1">
          <a:blip r:embed="rId2" cstate="screen">
            <a:clrChange>
              <a:clrFrom>
                <a:srgbClr val="F0F0F0"/>
              </a:clrFrom>
              <a:clrTo>
                <a:srgbClr val="F0F0F0">
                  <a:alpha val="0"/>
                </a:srgbClr>
              </a:clrTo>
            </a:clrChange>
            <a:extLst>
              <a:ext uri="{28A0092B-C50C-407E-A947-70E740481C1C}">
                <a14:useLocalDpi xmlns:a14="http://schemas.microsoft.com/office/drawing/2010/main"/>
              </a:ext>
            </a:extLst>
          </a:blip>
          <a:srcRect/>
          <a:stretch/>
        </p:blipFill>
        <p:spPr>
          <a:xfrm>
            <a:off x="431803" y="473427"/>
            <a:ext cx="2231137" cy="1739190"/>
          </a:xfrm>
          <a:prstGeom prst="rect">
            <a:avLst/>
          </a:prstGeom>
        </p:spPr>
      </p:pic>
      <p:sp>
        <p:nvSpPr>
          <p:cNvPr id="9" name="Text Placeholder 4">
            <a:extLst>
              <a:ext uri="{FF2B5EF4-FFF2-40B4-BE49-F238E27FC236}">
                <a16:creationId xmlns:a16="http://schemas.microsoft.com/office/drawing/2014/main" id="{41D76F50-6C16-4807-94AC-A9BEA0ABB23A}"/>
              </a:ext>
            </a:extLst>
          </p:cNvPr>
          <p:cNvSpPr txBox="1">
            <a:spLocks/>
          </p:cNvSpPr>
          <p:nvPr/>
        </p:nvSpPr>
        <p:spPr>
          <a:xfrm>
            <a:off x="2773179" y="1065377"/>
            <a:ext cx="1217612" cy="555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200" b="1" dirty="0">
                <a:solidFill>
                  <a:srgbClr val="0097D7"/>
                </a:solidFill>
              </a:rPr>
              <a:t>How?</a:t>
            </a:r>
          </a:p>
        </p:txBody>
      </p:sp>
    </p:spTree>
    <p:extLst>
      <p:ext uri="{BB962C8B-B14F-4D97-AF65-F5344CB8AC3E}">
        <p14:creationId xmlns:p14="http://schemas.microsoft.com/office/powerpoint/2010/main" val="413681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EB570D-B169-45E0-9F4F-69E9B0B18C0A}"/>
              </a:ext>
            </a:extLst>
          </p:cNvPr>
          <p:cNvSpPr>
            <a:spLocks noGrp="1"/>
          </p:cNvSpPr>
          <p:nvPr>
            <p:ph type="title"/>
          </p:nvPr>
        </p:nvSpPr>
        <p:spPr>
          <a:xfrm>
            <a:off x="943277" y="712269"/>
            <a:ext cx="3370998" cy="5502264"/>
          </a:xfrm>
        </p:spPr>
        <p:txBody>
          <a:bodyPr>
            <a:normAutofit/>
          </a:bodyPr>
          <a:lstStyle/>
          <a:p>
            <a:r>
              <a:rPr lang="en-IE" sz="3200" dirty="0">
                <a:solidFill>
                  <a:srgbClr val="FFFFFF"/>
                </a:solidFill>
              </a:rPr>
              <a:t>Inclusive Assessment and Feedback</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DBECD48-859F-4E49-AE56-26E4D39F6BD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514835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163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ECDD19-B7CD-4273-9FCB-4E0F0620CAE4}"/>
              </a:ext>
            </a:extLst>
          </p:cNvPr>
          <p:cNvSpPr>
            <a:spLocks noGrp="1"/>
          </p:cNvSpPr>
          <p:nvPr>
            <p:ph sz="half" idx="2"/>
          </p:nvPr>
        </p:nvSpPr>
        <p:spPr>
          <a:xfrm>
            <a:off x="484214" y="329184"/>
            <a:ext cx="3799501" cy="5614416"/>
          </a:xfrm>
        </p:spPr>
        <p:txBody>
          <a:bodyPr vert="horz" lIns="91440" tIns="45720" rIns="91440" bIns="45720" rtlCol="0">
            <a:normAutofit/>
          </a:bodyPr>
          <a:lstStyle/>
          <a:p>
            <a:r>
              <a:rPr lang="en-US" sz="2400" b="0" i="0" u="none" strike="noStrike" dirty="0">
                <a:effectLst/>
              </a:rPr>
              <a:t>National Forum for the Enhancement of Teaching &amp; Learning in Higher Education</a:t>
            </a:r>
          </a:p>
          <a:p>
            <a:r>
              <a:rPr lang="en-US" sz="2400" dirty="0"/>
              <a:t>Digital Badge in Universal Design for Teaching &amp; Learning</a:t>
            </a:r>
          </a:p>
          <a:p>
            <a:r>
              <a:rPr lang="en-US" sz="2400" b="0" i="0" u="none" strike="noStrike" dirty="0">
                <a:effectLst/>
              </a:rPr>
              <a:t>Over </a:t>
            </a:r>
            <a:r>
              <a:rPr lang="en-US" sz="2400" dirty="0"/>
              <a:t>2000</a:t>
            </a:r>
            <a:r>
              <a:rPr lang="en-US" sz="2400" b="0" i="0" u="none" strike="noStrike" dirty="0">
                <a:effectLst/>
              </a:rPr>
              <a:t> recipients so far in the sector</a:t>
            </a:r>
          </a:p>
          <a:p>
            <a:r>
              <a:rPr lang="en-US" sz="2400" dirty="0"/>
              <a:t>National and Local roll outs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5.jpg">
            <a:extLst>
              <a:ext uri="{FF2B5EF4-FFF2-40B4-BE49-F238E27FC236}">
                <a16:creationId xmlns:a16="http://schemas.microsoft.com/office/drawing/2014/main" id="{5B072625-5846-4355-9859-E6F7B724A1A3}"/>
              </a:ext>
              <a:ext uri="{C183D7F6-B498-43B3-948B-1728B52AA6E4}">
                <adec:decorative xmlns:adec="http://schemas.microsoft.com/office/drawing/2017/decorative" val="1"/>
              </a:ext>
            </a:extLst>
          </p:cNvPr>
          <p:cNvPicPr>
            <a:picLocks noGrp="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5405862" y="1922544"/>
            <a:ext cx="6019331" cy="3009665"/>
          </a:xfrm>
          <a:prstGeom prst="rect">
            <a:avLst/>
          </a:prstGeom>
          <a:effectLst/>
        </p:spPr>
      </p:pic>
      <p:sp>
        <p:nvSpPr>
          <p:cNvPr id="2" name="Title 1">
            <a:extLst>
              <a:ext uri="{FF2B5EF4-FFF2-40B4-BE49-F238E27FC236}">
                <a16:creationId xmlns:a16="http://schemas.microsoft.com/office/drawing/2014/main" id="{3ED5F69B-EB8F-443C-A506-6A37DC9ADED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IE" dirty="0"/>
              <a:t>UDL Badge</a:t>
            </a:r>
          </a:p>
        </p:txBody>
      </p:sp>
    </p:spTree>
    <p:extLst>
      <p:ext uri="{BB962C8B-B14F-4D97-AF65-F5344CB8AC3E}">
        <p14:creationId xmlns:p14="http://schemas.microsoft.com/office/powerpoint/2010/main" val="2950058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661196-C912-445E-94A2-3B2D2E89FD44}"/>
              </a:ext>
            </a:extLst>
          </p:cNvPr>
          <p:cNvSpPr>
            <a:spLocks noGrp="1"/>
          </p:cNvSpPr>
          <p:nvPr>
            <p:ph type="title"/>
          </p:nvPr>
        </p:nvSpPr>
        <p:spPr>
          <a:xfrm>
            <a:off x="1371600" y="203200"/>
            <a:ext cx="9448798" cy="919230"/>
          </a:xfrm>
          <a:ln>
            <a:solidFill>
              <a:srgbClr val="7EAD4F"/>
            </a:solidFill>
          </a:ln>
        </p:spPr>
        <p:txBody>
          <a:bodyPr/>
          <a:lstStyle/>
          <a:p>
            <a:pPr algn="ctr"/>
            <a:r>
              <a:rPr lang="en-IE" b="1" dirty="0">
                <a:solidFill>
                  <a:srgbClr val="16729D"/>
                </a:solidFill>
              </a:rPr>
              <a:t>UDL BADGE 2021 OUTCOMES</a:t>
            </a:r>
          </a:p>
        </p:txBody>
      </p:sp>
      <p:pic>
        <p:nvPicPr>
          <p:cNvPr id="5" name="Content Placeholder 4" descr="UDL Badge 2021 Outcomes">
            <a:extLst>
              <a:ext uri="{FF2B5EF4-FFF2-40B4-BE49-F238E27FC236}">
                <a16:creationId xmlns:a16="http://schemas.microsoft.com/office/drawing/2014/main" id="{608A7E62-FEFC-48B3-881F-F3E46AA77AE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170160" y="0"/>
            <a:ext cx="1280160" cy="1277599"/>
          </a:xfrm>
        </p:spPr>
      </p:pic>
      <p:pic>
        <p:nvPicPr>
          <p:cNvPr id="7" name="Content Placeholder 4" descr="UDL Badge">
            <a:extLst>
              <a:ext uri="{FF2B5EF4-FFF2-40B4-BE49-F238E27FC236}">
                <a16:creationId xmlns:a16="http://schemas.microsoft.com/office/drawing/2014/main" id="{905853F9-7F5D-4977-808A-FCC0DBA7DF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678" y="-1"/>
            <a:ext cx="1280160" cy="1277599"/>
          </a:xfrm>
          <a:prstGeom prst="rect">
            <a:avLst/>
          </a:prstGeom>
        </p:spPr>
      </p:pic>
      <p:pic>
        <p:nvPicPr>
          <p:cNvPr id="15" name="Google Shape;176;p30" descr="A group of diverse people are gathered at the bottom of the image and above them, three key stats are highlighted – 21 local facilitators supported, 547 UDL badges issued across FET/HE, 169 Future Facilitators Trained. Link ahead.ie/udl-digitalbadge is displayed." title="UDL Badge 2020 Outcome">
            <a:extLst>
              <a:ext uri="{FF2B5EF4-FFF2-40B4-BE49-F238E27FC236}">
                <a16:creationId xmlns:a16="http://schemas.microsoft.com/office/drawing/2014/main" id="{65811DEA-C91E-4B9B-81B7-8BDDDC2F37D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34666" y="1960684"/>
            <a:ext cx="9122666" cy="3868799"/>
          </a:xfrm>
          <a:prstGeom prst="rect">
            <a:avLst/>
          </a:prstGeom>
          <a:noFill/>
          <a:ln>
            <a:noFill/>
          </a:ln>
        </p:spPr>
      </p:pic>
      <p:sp>
        <p:nvSpPr>
          <p:cNvPr id="2" name="TextBox 1"/>
          <p:cNvSpPr txBox="1"/>
          <p:nvPr/>
        </p:nvSpPr>
        <p:spPr>
          <a:xfrm>
            <a:off x="2074592" y="1271519"/>
            <a:ext cx="131044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6729D"/>
                </a:solidFill>
                <a:effectLst/>
                <a:uLnTx/>
                <a:uFillTx/>
                <a:latin typeface="Calibri" panose="020F0502020204030204"/>
                <a:ea typeface="+mn-ea"/>
                <a:cs typeface="+mn-cs"/>
              </a:rPr>
              <a:t>86</a:t>
            </a:r>
            <a:endParaRPr kumimoji="0" lang="en-IE" sz="4400" b="1" i="0" u="none" strike="noStrike" kern="1200" cap="none" spc="0" normalizeH="0" baseline="0" noProof="0" dirty="0">
              <a:ln>
                <a:noFill/>
              </a:ln>
              <a:solidFill>
                <a:srgbClr val="16729D"/>
              </a:solidFill>
              <a:effectLst/>
              <a:uLnTx/>
              <a:uFillTx/>
              <a:latin typeface="Calibri" panose="020F0502020204030204"/>
              <a:ea typeface="+mn-ea"/>
              <a:cs typeface="+mn-cs"/>
            </a:endParaRPr>
          </a:p>
        </p:txBody>
      </p:sp>
      <p:sp>
        <p:nvSpPr>
          <p:cNvPr id="8" name="TextBox 7"/>
          <p:cNvSpPr txBox="1"/>
          <p:nvPr/>
        </p:nvSpPr>
        <p:spPr>
          <a:xfrm>
            <a:off x="5532505" y="1271519"/>
            <a:ext cx="131044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6729D"/>
                </a:solidFill>
                <a:effectLst/>
                <a:uLnTx/>
                <a:uFillTx/>
                <a:latin typeface="Calibri" panose="020F0502020204030204"/>
                <a:ea typeface="+mn-ea"/>
                <a:cs typeface="+mn-cs"/>
              </a:rPr>
              <a:t>771</a:t>
            </a:r>
            <a:endParaRPr kumimoji="0" lang="en-IE" sz="4400" b="1" i="0" u="none" strike="noStrike" kern="1200" cap="none" spc="0" normalizeH="0" baseline="0" noProof="0" dirty="0">
              <a:ln>
                <a:noFill/>
              </a:ln>
              <a:solidFill>
                <a:srgbClr val="16729D"/>
              </a:solidFill>
              <a:effectLst/>
              <a:uLnTx/>
              <a:uFillTx/>
              <a:latin typeface="Calibri" panose="020F0502020204030204"/>
              <a:ea typeface="+mn-ea"/>
              <a:cs typeface="+mn-cs"/>
            </a:endParaRPr>
          </a:p>
        </p:txBody>
      </p:sp>
      <p:sp>
        <p:nvSpPr>
          <p:cNvPr id="9" name="TextBox 8"/>
          <p:cNvSpPr txBox="1"/>
          <p:nvPr/>
        </p:nvSpPr>
        <p:spPr>
          <a:xfrm>
            <a:off x="8771004" y="1271519"/>
            <a:ext cx="131044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6729D"/>
                </a:solidFill>
                <a:effectLst/>
                <a:uLnTx/>
                <a:uFillTx/>
                <a:latin typeface="Calibri" panose="020F0502020204030204"/>
                <a:ea typeface="+mn-ea"/>
                <a:cs typeface="+mn-cs"/>
              </a:rPr>
              <a:t>138</a:t>
            </a:r>
            <a:endParaRPr kumimoji="0" lang="en-IE" sz="4400" b="1" i="0" u="none" strike="noStrike" kern="1200" cap="none" spc="0" normalizeH="0" baseline="0" noProof="0" dirty="0">
              <a:ln>
                <a:noFill/>
              </a:ln>
              <a:solidFill>
                <a:srgbClr val="16729D"/>
              </a:solidFill>
              <a:effectLst/>
              <a:uLnTx/>
              <a:uFillTx/>
              <a:latin typeface="Calibri" panose="020F0502020204030204"/>
              <a:ea typeface="+mn-ea"/>
              <a:cs typeface="+mn-cs"/>
            </a:endParaRPr>
          </a:p>
        </p:txBody>
      </p:sp>
      <p:sp>
        <p:nvSpPr>
          <p:cNvPr id="3" name="Isosceles Triangle 2">
            <a:extLst>
              <a:ext uri="{C183D7F6-B498-43B3-948B-1728B52AA6E4}">
                <adec:decorative xmlns:adec="http://schemas.microsoft.com/office/drawing/2017/decorative" val="1"/>
              </a:ext>
            </a:extLst>
          </p:cNvPr>
          <p:cNvSpPr/>
          <p:nvPr/>
        </p:nvSpPr>
        <p:spPr>
          <a:xfrm>
            <a:off x="5885672" y="1217774"/>
            <a:ext cx="210327" cy="196932"/>
          </a:xfrm>
          <a:prstGeom prst="triangle">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055745" y="1142659"/>
            <a:ext cx="7439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alibri" panose="020F0502020204030204"/>
                <a:ea typeface="+mn-ea"/>
                <a:cs typeface="+mn-cs"/>
              </a:rPr>
              <a:t>43%</a:t>
            </a:r>
            <a:endParaRPr kumimoji="0" lang="en-IE"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974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661196-C912-445E-94A2-3B2D2E89FD44}"/>
              </a:ext>
            </a:extLst>
          </p:cNvPr>
          <p:cNvSpPr>
            <a:spLocks noGrp="1"/>
          </p:cNvSpPr>
          <p:nvPr>
            <p:ph type="title"/>
          </p:nvPr>
        </p:nvSpPr>
        <p:spPr>
          <a:xfrm>
            <a:off x="1371600" y="203200"/>
            <a:ext cx="9448798" cy="919230"/>
          </a:xfrm>
          <a:ln>
            <a:solidFill>
              <a:srgbClr val="7EAD4F"/>
            </a:solidFill>
          </a:ln>
        </p:spPr>
        <p:txBody>
          <a:bodyPr/>
          <a:lstStyle/>
          <a:p>
            <a:pPr algn="ctr"/>
            <a:r>
              <a:rPr lang="en-IE" b="1" dirty="0">
                <a:solidFill>
                  <a:srgbClr val="16729D"/>
                </a:solidFill>
              </a:rPr>
              <a:t>UDL BADGE 2021 IMPACT</a:t>
            </a:r>
          </a:p>
        </p:txBody>
      </p:sp>
      <p:pic>
        <p:nvPicPr>
          <p:cNvPr id="5" name="Content Placeholder 4">
            <a:extLst>
              <a:ext uri="{FF2B5EF4-FFF2-40B4-BE49-F238E27FC236}">
                <a16:creationId xmlns:a16="http://schemas.microsoft.com/office/drawing/2014/main" id="{608A7E62-FEFC-48B3-881F-F3E46AA77AE9}"/>
              </a:ext>
              <a:ext uri="{C183D7F6-B498-43B3-948B-1728B52AA6E4}">
                <adec:decorative xmlns:adec="http://schemas.microsoft.com/office/drawing/2017/decorative" val="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170160" y="0"/>
            <a:ext cx="1280160" cy="1277599"/>
          </a:xfrm>
        </p:spPr>
      </p:pic>
      <p:pic>
        <p:nvPicPr>
          <p:cNvPr id="7" name="Content Placeholder 4">
            <a:extLst>
              <a:ext uri="{FF2B5EF4-FFF2-40B4-BE49-F238E27FC236}">
                <a16:creationId xmlns:a16="http://schemas.microsoft.com/office/drawing/2014/main" id="{905853F9-7F5D-4977-808A-FCC0DBA7DFC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678" y="-1"/>
            <a:ext cx="1280160" cy="1277599"/>
          </a:xfrm>
          <a:prstGeom prst="rect">
            <a:avLst/>
          </a:prstGeom>
        </p:spPr>
      </p:pic>
      <p:sp>
        <p:nvSpPr>
          <p:cNvPr id="16" name="TextBox 15">
            <a:extLst>
              <a:ext uri="{FF2B5EF4-FFF2-40B4-BE49-F238E27FC236}">
                <a16:creationId xmlns:a16="http://schemas.microsoft.com/office/drawing/2014/main" id="{3AEDF950-F144-45D1-828E-8E09594A8FC9}"/>
              </a:ext>
            </a:extLst>
          </p:cNvPr>
          <p:cNvSpPr txBox="1"/>
          <p:nvPr/>
        </p:nvSpPr>
        <p:spPr>
          <a:xfrm>
            <a:off x="4703422" y="2019380"/>
            <a:ext cx="2854697"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“It completely changed my perspective, I’m more critical of my instruction now”</a:t>
            </a:r>
          </a:p>
        </p:txBody>
      </p:sp>
      <p:pic>
        <p:nvPicPr>
          <p:cNvPr id="18" name="Google Shape;176;p30" descr="A group of diverse people are gathered at the bottom of the image and above them, three key stats are highlighted – 21 local facilitators supported, 547 UDL badges issued across FET/HE, 169 Future Facilitators Trained. Link ahead.ie/udl-digitalbadge is displayed." title="UDL Badge 2020 Outcome">
            <a:extLst>
              <a:ext uri="{FF2B5EF4-FFF2-40B4-BE49-F238E27FC236}">
                <a16:creationId xmlns:a16="http://schemas.microsoft.com/office/drawing/2014/main" id="{93F148CD-87D8-4205-9AA5-36698FF8127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34666" y="4339858"/>
            <a:ext cx="9122666" cy="1492775"/>
          </a:xfrm>
          <a:prstGeom prst="rect">
            <a:avLst/>
          </a:prstGeom>
          <a:noFill/>
          <a:ln>
            <a:noFill/>
          </a:ln>
        </p:spPr>
      </p:pic>
      <p:cxnSp>
        <p:nvCxnSpPr>
          <p:cNvPr id="19" name="Straight Connector 18">
            <a:extLst>
              <a:ext uri="{FF2B5EF4-FFF2-40B4-BE49-F238E27FC236}">
                <a16:creationId xmlns:a16="http://schemas.microsoft.com/office/drawing/2014/main" id="{AA73FFD2-FD55-46F1-A59D-9B5375355C15}"/>
              </a:ext>
              <a:ext uri="{C183D7F6-B498-43B3-948B-1728B52AA6E4}">
                <adec:decorative xmlns:adec="http://schemas.microsoft.com/office/drawing/2017/decorative" val="1"/>
              </a:ext>
            </a:extLst>
          </p:cNvPr>
          <p:cNvCxnSpPr/>
          <p:nvPr/>
        </p:nvCxnSpPr>
        <p:spPr>
          <a:xfrm>
            <a:off x="4483223" y="1686757"/>
            <a:ext cx="0" cy="2068497"/>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9A86B8B-9FCF-49F2-A841-2094A59B2A09}"/>
              </a:ext>
              <a:ext uri="{C183D7F6-B498-43B3-948B-1728B52AA6E4}">
                <adec:decorative xmlns:adec="http://schemas.microsoft.com/office/drawing/2017/decorative" val="1"/>
              </a:ext>
            </a:extLst>
          </p:cNvPr>
          <p:cNvCxnSpPr/>
          <p:nvPr/>
        </p:nvCxnSpPr>
        <p:spPr>
          <a:xfrm>
            <a:off x="7778318" y="1686757"/>
            <a:ext cx="0" cy="2068497"/>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FB2964E1-D871-4FD9-B6F7-6866C5F163CE}"/>
              </a:ext>
            </a:extLst>
          </p:cNvPr>
          <p:cNvSpPr txBox="1"/>
          <p:nvPr/>
        </p:nvSpPr>
        <p:spPr>
          <a:xfrm>
            <a:off x="621437" y="2014659"/>
            <a:ext cx="3560268"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programme has shown me how, with small changes, across my practice, I can support a more inclusive and engaging educational experience, respecting the individuality of each participant.”</a:t>
            </a:r>
          </a:p>
        </p:txBody>
      </p:sp>
      <p:sp>
        <p:nvSpPr>
          <p:cNvPr id="21" name="TextBox 20">
            <a:extLst>
              <a:ext uri="{FF2B5EF4-FFF2-40B4-BE49-F238E27FC236}">
                <a16:creationId xmlns:a16="http://schemas.microsoft.com/office/drawing/2014/main" id="{D6CE39F2-8809-499D-B881-7226E96B53F7}"/>
              </a:ext>
            </a:extLst>
          </p:cNvPr>
          <p:cNvSpPr txBox="1"/>
          <p:nvPr/>
        </p:nvSpPr>
        <p:spPr>
          <a:xfrm>
            <a:off x="8168555" y="2131028"/>
            <a:ext cx="3483328"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 will question structures and processes more.  Introduce more choice for students.  Encourage a more collaborative approach with students”</a:t>
            </a:r>
          </a:p>
        </p:txBody>
      </p:sp>
      <p:pic>
        <p:nvPicPr>
          <p:cNvPr id="6" name="Picture 5">
            <a:extLst>
              <a:ext uri="{FF2B5EF4-FFF2-40B4-BE49-F238E27FC236}">
                <a16:creationId xmlns:a16="http://schemas.microsoft.com/office/drawing/2014/main" id="{7FB23B8F-793F-447B-A70E-9431754AD5C9}"/>
              </a:ext>
              <a:ext uri="{C183D7F6-B498-43B3-948B-1728B52AA6E4}">
                <adec:decorative xmlns:adec="http://schemas.microsoft.com/office/drawing/2017/decorative" val="1"/>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962288" y="1224075"/>
            <a:ext cx="878566" cy="878566"/>
          </a:xfrm>
          <a:prstGeom prst="rect">
            <a:avLst/>
          </a:prstGeom>
        </p:spPr>
      </p:pic>
      <p:pic>
        <p:nvPicPr>
          <p:cNvPr id="22" name="Picture 21">
            <a:extLst>
              <a:ext uri="{FF2B5EF4-FFF2-40B4-BE49-F238E27FC236}">
                <a16:creationId xmlns:a16="http://schemas.microsoft.com/office/drawing/2014/main" id="{AB16669B-5CD7-4179-91CD-DD657F757C16}"/>
              </a:ext>
              <a:ext uri="{C183D7F6-B498-43B3-948B-1728B52AA6E4}">
                <adec:decorative xmlns:adec="http://schemas.microsoft.com/office/drawing/2017/decorative" val="1"/>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5656716" y="1245888"/>
            <a:ext cx="878566" cy="878566"/>
          </a:xfrm>
          <a:prstGeom prst="rect">
            <a:avLst/>
          </a:prstGeom>
        </p:spPr>
      </p:pic>
      <p:pic>
        <p:nvPicPr>
          <p:cNvPr id="23" name="Picture 22">
            <a:extLst>
              <a:ext uri="{FF2B5EF4-FFF2-40B4-BE49-F238E27FC236}">
                <a16:creationId xmlns:a16="http://schemas.microsoft.com/office/drawing/2014/main" id="{D598914C-D7D2-4134-8158-411DE8FEC5E8}"/>
              </a:ext>
              <a:ext uri="{C183D7F6-B498-43B3-948B-1728B52AA6E4}">
                <adec:decorative xmlns:adec="http://schemas.microsoft.com/office/drawing/2017/decorative" val="1"/>
              </a:ext>
            </a:extLst>
          </p:cNvPr>
          <p:cNvPicPr>
            <a:picLocks noChangeAspect="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9470936" y="1252462"/>
            <a:ext cx="878566" cy="878566"/>
          </a:xfrm>
          <a:prstGeom prst="rect">
            <a:avLst/>
          </a:prstGeom>
        </p:spPr>
      </p:pic>
    </p:spTree>
    <p:extLst>
      <p:ext uri="{BB962C8B-B14F-4D97-AF65-F5344CB8AC3E}">
        <p14:creationId xmlns:p14="http://schemas.microsoft.com/office/powerpoint/2010/main" val="157885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University for All Resource Hub">
            <a:extLst>
              <a:ext uri="{FF2B5EF4-FFF2-40B4-BE49-F238E27FC236}">
                <a16:creationId xmlns:a16="http://schemas.microsoft.com/office/drawing/2014/main" id="{DBB4EBA7-7104-4E64-8F74-10AF29BDE62E}"/>
              </a:ext>
            </a:extLst>
          </p:cNvPr>
          <p:cNvPicPr>
            <a:picLocks noGrp="1" noChangeAspect="1"/>
          </p:cNvPicPr>
          <p:nvPr>
            <p:ph idx="1"/>
          </p:nvPr>
        </p:nvPicPr>
        <p:blipFill>
          <a:blip r:embed="rId2"/>
          <a:stretch>
            <a:fillRect/>
          </a:stretch>
        </p:blipFill>
        <p:spPr>
          <a:xfrm>
            <a:off x="643467" y="716364"/>
            <a:ext cx="10905066" cy="542527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7535F9D-6CEE-470A-A12A-E8A500A5A77A}"/>
              </a:ext>
            </a:extLst>
          </p:cNvPr>
          <p:cNvSpPr txBox="1">
            <a:spLocks noGrp="1"/>
          </p:cNvSpPr>
          <p:nvPr>
            <p:ph type="title" idx="4294967295"/>
          </p:nvPr>
        </p:nvSpPr>
        <p:spPr>
          <a:xfrm>
            <a:off x="2090057" y="145143"/>
            <a:ext cx="7135846"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a:ln>
                  <a:noFill/>
                </a:ln>
                <a:solidFill>
                  <a:schemeClr val="tx1"/>
                </a:solidFill>
                <a:effectLst/>
                <a:uLnTx/>
                <a:uFillTx/>
                <a:latin typeface="+mn-lt"/>
                <a:ea typeface="+mn-ea"/>
                <a:cs typeface="+mn-cs"/>
                <a:hlinkClick r:id="rId3"/>
              </a:rPr>
              <a:t>www.ucd.ie/universityforall</a:t>
            </a:r>
            <a:endParaRPr kumimoji="0" lang="en-IE"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4205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Universal Design?</a:t>
            </a:r>
            <a:endParaRPr lang="en-IE" dirty="0"/>
          </a:p>
        </p:txBody>
      </p:sp>
      <p:sp>
        <p:nvSpPr>
          <p:cNvPr id="3" name="Content Placeholder 2"/>
          <p:cNvSpPr>
            <a:spLocks noGrp="1"/>
          </p:cNvSpPr>
          <p:nvPr>
            <p:ph idx="1"/>
          </p:nvPr>
        </p:nvSpPr>
        <p:spPr/>
        <p:txBody>
          <a:bodyPr/>
          <a:lstStyle/>
          <a:p>
            <a:endParaRPr lang="en-IE" dirty="0"/>
          </a:p>
        </p:txBody>
      </p:sp>
      <p:graphicFrame>
        <p:nvGraphicFramePr>
          <p:cNvPr id="4" name="Diagram 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159394"/>
              </p:ext>
            </p:extLst>
          </p:nvPr>
        </p:nvGraphicFramePr>
        <p:xfrm>
          <a:off x="2690695" y="1479176"/>
          <a:ext cx="6892576" cy="5378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951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6E52-4B1F-4CE1-A297-EE590E340C29}"/>
              </a:ext>
            </a:extLst>
          </p:cNvPr>
          <p:cNvSpPr>
            <a:spLocks noGrp="1"/>
          </p:cNvSpPr>
          <p:nvPr>
            <p:ph type="title"/>
          </p:nvPr>
        </p:nvSpPr>
        <p:spPr/>
        <p:txBody>
          <a:bodyPr/>
          <a:lstStyle/>
          <a:p>
            <a:r>
              <a:rPr lang="en-IE" dirty="0"/>
              <a:t>UDL for FET Resource Hub</a:t>
            </a:r>
          </a:p>
        </p:txBody>
      </p:sp>
      <p:sp>
        <p:nvSpPr>
          <p:cNvPr id="3" name="Content Placeholder 2">
            <a:extLst>
              <a:ext uri="{FF2B5EF4-FFF2-40B4-BE49-F238E27FC236}">
                <a16:creationId xmlns:a16="http://schemas.microsoft.com/office/drawing/2014/main" id="{42A947C9-45B0-48A8-97DD-260ECB7833F8}"/>
              </a:ext>
            </a:extLst>
          </p:cNvPr>
          <p:cNvSpPr>
            <a:spLocks noGrp="1"/>
          </p:cNvSpPr>
          <p:nvPr>
            <p:ph idx="1"/>
          </p:nvPr>
        </p:nvSpPr>
        <p:spPr>
          <a:xfrm>
            <a:off x="0" y="3908049"/>
            <a:ext cx="4818681" cy="776583"/>
          </a:xfrm>
        </p:spPr>
        <p:txBody>
          <a:bodyPr>
            <a:normAutofit/>
          </a:bodyPr>
          <a:lstStyle/>
          <a:p>
            <a:pPr marL="0" indent="0">
              <a:buNone/>
            </a:pPr>
            <a:r>
              <a:rPr lang="en-IE" sz="3600" dirty="0">
                <a:hlinkClick r:id="rId2"/>
              </a:rPr>
              <a:t>www.ahead.ie/udlforfet</a:t>
            </a:r>
            <a:r>
              <a:rPr lang="en-IE" sz="3600" dirty="0"/>
              <a:t> </a:t>
            </a:r>
          </a:p>
          <a:p>
            <a:endParaRPr lang="en-IE" sz="3600" dirty="0"/>
          </a:p>
        </p:txBody>
      </p:sp>
      <p:pic>
        <p:nvPicPr>
          <p:cNvPr id="1026" name="Picture 2" descr="UDL For FET Resource Hub">
            <a:extLst>
              <a:ext uri="{FF2B5EF4-FFF2-40B4-BE49-F238E27FC236}">
                <a16:creationId xmlns:a16="http://schemas.microsoft.com/office/drawing/2014/main" id="{3DA7F429-560C-4A5B-9DB5-FA34CD24AD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DL for FET Guidance and Scoping Doc, UDL for FET Reflective Tools, Useful Links and External Resources, Video Examples of UDL in FET">
            <a:extLst>
              <a:ext uri="{FF2B5EF4-FFF2-40B4-BE49-F238E27FC236}">
                <a16:creationId xmlns:a16="http://schemas.microsoft.com/office/drawing/2014/main" id="{36601D56-B5B8-4CAA-8A2F-B0286E14F4DB}"/>
              </a:ext>
            </a:extLst>
          </p:cNvPr>
          <p:cNvPicPr>
            <a:picLocks noChangeAspect="1"/>
          </p:cNvPicPr>
          <p:nvPr/>
        </p:nvPicPr>
        <p:blipFill>
          <a:blip r:embed="rId4"/>
          <a:stretch>
            <a:fillRect/>
          </a:stretch>
        </p:blipFill>
        <p:spPr>
          <a:xfrm>
            <a:off x="4781550" y="2438400"/>
            <a:ext cx="7410450" cy="4495800"/>
          </a:xfrm>
          <a:prstGeom prst="rect">
            <a:avLst/>
          </a:prstGeom>
        </p:spPr>
      </p:pic>
    </p:spTree>
    <p:extLst>
      <p:ext uri="{BB962C8B-B14F-4D97-AF65-F5344CB8AC3E}">
        <p14:creationId xmlns:p14="http://schemas.microsoft.com/office/powerpoint/2010/main" val="1926738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993B2-61FB-46F4-B1AE-07827BF35545}"/>
              </a:ext>
            </a:extLst>
          </p:cNvPr>
          <p:cNvSpPr>
            <a:spLocks noGrp="1"/>
          </p:cNvSpPr>
          <p:nvPr>
            <p:ph type="title"/>
          </p:nvPr>
        </p:nvSpPr>
        <p:spPr>
          <a:xfrm>
            <a:off x="1524000" y="1376363"/>
            <a:ext cx="9144000" cy="2521594"/>
          </a:xfrm>
        </p:spPr>
        <p:txBody>
          <a:bodyPr vert="horz" lIns="91440" tIns="45720" rIns="91440" bIns="45720" rtlCol="0" anchor="b">
            <a:normAutofit/>
          </a:bodyPr>
          <a:lstStyle/>
          <a:p>
            <a:pPr algn="ctr"/>
            <a:r>
              <a:rPr lang="en-US" sz="7000" kern="1200" dirty="0">
                <a:solidFill>
                  <a:schemeClr val="tx1"/>
                </a:solidFill>
                <a:latin typeface="+mj-lt"/>
                <a:ea typeface="+mj-ea"/>
                <a:cs typeface="+mj-cs"/>
              </a:rPr>
              <a:t>Thank you</a:t>
            </a:r>
          </a:p>
        </p:txBody>
      </p:sp>
      <p:sp>
        <p:nvSpPr>
          <p:cNvPr id="3" name="Text Placeholder 2">
            <a:extLst>
              <a:ext uri="{FF2B5EF4-FFF2-40B4-BE49-F238E27FC236}">
                <a16:creationId xmlns:a16="http://schemas.microsoft.com/office/drawing/2014/main" id="{B3ED77F2-BCC9-47B6-A1B3-55D48C416D1B}"/>
              </a:ext>
            </a:extLst>
          </p:cNvPr>
          <p:cNvSpPr>
            <a:spLocks noGrp="1"/>
          </p:cNvSpPr>
          <p:nvPr>
            <p:ph type="body" idx="1"/>
          </p:nvPr>
        </p:nvSpPr>
        <p:spPr>
          <a:xfrm>
            <a:off x="1524000" y="4617728"/>
            <a:ext cx="9144000" cy="944339"/>
          </a:xfrm>
        </p:spPr>
        <p:txBody>
          <a:bodyPr vert="horz" lIns="91440" tIns="45720" rIns="91440" bIns="45720" rtlCol="0">
            <a:normAutofit/>
          </a:bodyPr>
          <a:lstStyle/>
          <a:p>
            <a:pPr algn="ctr"/>
            <a:r>
              <a:rPr lang="en-US" sz="5400" kern="1200" dirty="0">
                <a:solidFill>
                  <a:schemeClr val="tx1"/>
                </a:solidFill>
                <a:latin typeface="+mn-lt"/>
                <a:ea typeface="+mn-ea"/>
                <a:cs typeface="+mn-cs"/>
                <a:hlinkClick r:id="rId2"/>
              </a:rPr>
              <a:t>lisa.padden@ucd.ie</a:t>
            </a:r>
            <a:endParaRPr lang="en-US" sz="5400" kern="1200" dirty="0">
              <a:solidFill>
                <a:schemeClr val="tx1"/>
              </a:solidFill>
              <a:latin typeface="+mn-lt"/>
              <a:ea typeface="+mn-ea"/>
              <a:cs typeface="+mn-cs"/>
            </a:endParaRPr>
          </a:p>
          <a:p>
            <a:pPr algn="ctr"/>
            <a:endParaRPr lang="en-US" kern="1200" dirty="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43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E01B-9FA1-43C2-B149-F74540298AFE}"/>
              </a:ext>
            </a:extLst>
          </p:cNvPr>
          <p:cNvSpPr>
            <a:spLocks noGrp="1"/>
          </p:cNvSpPr>
          <p:nvPr>
            <p:ph type="title"/>
          </p:nvPr>
        </p:nvSpPr>
        <p:spPr>
          <a:xfrm>
            <a:off x="839788" y="457200"/>
            <a:ext cx="11038534" cy="969264"/>
          </a:xfrm>
        </p:spPr>
        <p:txBody>
          <a:bodyPr/>
          <a:lstStyle/>
          <a:p>
            <a:r>
              <a:rPr lang="en-IE" sz="6000" b="1" dirty="0">
                <a:solidFill>
                  <a:srgbClr val="00B0F0"/>
                </a:solidFill>
              </a:rPr>
              <a:t>Universal Design (UD) in Action</a:t>
            </a:r>
          </a:p>
        </p:txBody>
      </p:sp>
      <p:pic>
        <p:nvPicPr>
          <p:cNvPr id="6" name="Picture 5" descr="Diverse group of learners">
            <a:extLst>
              <a:ext uri="{FF2B5EF4-FFF2-40B4-BE49-F238E27FC236}">
                <a16:creationId xmlns:a16="http://schemas.microsoft.com/office/drawing/2014/main" id="{185B0D64-4326-4368-9CF4-15070810F5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0995" y="2044083"/>
            <a:ext cx="4726571" cy="2769833"/>
          </a:xfrm>
          <a:prstGeom prst="rect">
            <a:avLst/>
          </a:prstGeom>
        </p:spPr>
      </p:pic>
      <p:pic>
        <p:nvPicPr>
          <p:cNvPr id="7" name="Picture 2" descr="Automatic Doors Opening">
            <a:extLst>
              <a:ext uri="{FF2B5EF4-FFF2-40B4-BE49-F238E27FC236}">
                <a16:creationId xmlns:a16="http://schemas.microsoft.com/office/drawing/2014/main" id="{6238327E-04CE-490A-B4FE-7F1E906614B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4893" y="1748947"/>
            <a:ext cx="3762763" cy="28878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eatbelt in car">
            <a:extLst>
              <a:ext uri="{FF2B5EF4-FFF2-40B4-BE49-F238E27FC236}">
                <a16:creationId xmlns:a16="http://schemas.microsoft.com/office/drawing/2014/main" id="{D56537B2-EEC4-4120-BDE2-D3F4682837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07733" y="1938528"/>
            <a:ext cx="2587507" cy="3567760"/>
          </a:xfrm>
          <a:prstGeom prst="rect">
            <a:avLst/>
          </a:prstGeom>
        </p:spPr>
      </p:pic>
    </p:spTree>
    <p:custDataLst>
      <p:tags r:id="rId1"/>
    </p:custDataLst>
    <p:extLst>
      <p:ext uri="{BB962C8B-B14F-4D97-AF65-F5344CB8AC3E}">
        <p14:creationId xmlns:p14="http://schemas.microsoft.com/office/powerpoint/2010/main" val="398785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A9E1-8C6F-45A2-B2B6-BC21FE93EA45}"/>
              </a:ext>
            </a:extLst>
          </p:cNvPr>
          <p:cNvSpPr>
            <a:spLocks noGrp="1"/>
          </p:cNvSpPr>
          <p:nvPr>
            <p:ph type="title"/>
          </p:nvPr>
        </p:nvSpPr>
        <p:spPr/>
        <p:txBody>
          <a:bodyPr/>
          <a:lstStyle/>
          <a:p>
            <a:r>
              <a:rPr lang="en-IE" dirty="0"/>
              <a:t>Why Universal Design for learning?</a:t>
            </a:r>
          </a:p>
        </p:txBody>
      </p:sp>
      <p:sp>
        <p:nvSpPr>
          <p:cNvPr id="3" name="Content Placeholder 2">
            <a:extLst>
              <a:ext uri="{FF2B5EF4-FFF2-40B4-BE49-F238E27FC236}">
                <a16:creationId xmlns:a16="http://schemas.microsoft.com/office/drawing/2014/main" id="{18A7E97E-6BCB-40EC-86F6-BF5264245001}"/>
              </a:ext>
            </a:extLst>
          </p:cNvPr>
          <p:cNvSpPr>
            <a:spLocks noGrp="1"/>
          </p:cNvSpPr>
          <p:nvPr>
            <p:ph idx="1"/>
          </p:nvPr>
        </p:nvSpPr>
        <p:spPr/>
        <p:txBody>
          <a:bodyPr/>
          <a:lstStyle/>
          <a:p>
            <a:endParaRPr lang="en-IE"/>
          </a:p>
        </p:txBody>
      </p:sp>
      <p:pic>
        <p:nvPicPr>
          <p:cNvPr id="2050" name="Picture 2" descr="Why Universal Design for Learning? Classrooms are filed with students who have different needs, come from different educational backgrounds, have different attention spans and interests, have different language abilities, have different cultural backgrounds. ">
            <a:extLst>
              <a:ext uri="{FF2B5EF4-FFF2-40B4-BE49-F238E27FC236}">
                <a16:creationId xmlns:a16="http://schemas.microsoft.com/office/drawing/2014/main" id="{6F6B851F-7A48-485C-A240-73595DBD54C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0"/>
            <a:ext cx="11277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06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7539-2D8C-4CA5-A8F1-2FEBB7BA24A9}"/>
              </a:ext>
            </a:extLst>
          </p:cNvPr>
          <p:cNvSpPr>
            <a:spLocks noGrp="1"/>
          </p:cNvSpPr>
          <p:nvPr>
            <p:ph type="title"/>
          </p:nvPr>
        </p:nvSpPr>
        <p:spPr>
          <a:xfrm>
            <a:off x="648929" y="629266"/>
            <a:ext cx="3505495" cy="1622321"/>
          </a:xfrm>
        </p:spPr>
        <p:txBody>
          <a:bodyPr>
            <a:normAutofit/>
          </a:bodyPr>
          <a:lstStyle/>
          <a:p>
            <a:r>
              <a:rPr lang="en-IE"/>
              <a:t>Why UDL?</a:t>
            </a:r>
            <a:endParaRPr lang="en-IE" dirty="0"/>
          </a:p>
        </p:txBody>
      </p:sp>
      <p:sp>
        <p:nvSpPr>
          <p:cNvPr id="3" name="Content Placeholder 2">
            <a:extLst>
              <a:ext uri="{FF2B5EF4-FFF2-40B4-BE49-F238E27FC236}">
                <a16:creationId xmlns:a16="http://schemas.microsoft.com/office/drawing/2014/main" id="{D80C32E8-C286-40A9-8155-06066127C90C}"/>
              </a:ext>
            </a:extLst>
          </p:cNvPr>
          <p:cNvSpPr>
            <a:spLocks noGrp="1"/>
          </p:cNvSpPr>
          <p:nvPr>
            <p:ph idx="1"/>
          </p:nvPr>
        </p:nvSpPr>
        <p:spPr>
          <a:xfrm>
            <a:off x="648929" y="2132141"/>
            <a:ext cx="3505494" cy="3785419"/>
          </a:xfrm>
        </p:spPr>
        <p:txBody>
          <a:bodyPr>
            <a:normAutofit fontScale="92500" lnSpcReduction="10000"/>
          </a:bodyPr>
          <a:lstStyle/>
          <a:p>
            <a:r>
              <a:rPr lang="en-IE" sz="2400" dirty="0"/>
              <a:t>Creating a fully inclusive educational experience – access, participation, success</a:t>
            </a:r>
          </a:p>
          <a:p>
            <a:r>
              <a:rPr lang="en-IE" sz="2400" dirty="0"/>
              <a:t>Remove barriers </a:t>
            </a:r>
            <a:r>
              <a:rPr lang="en-IE" sz="2400" b="1" dirty="0"/>
              <a:t>and</a:t>
            </a:r>
            <a:r>
              <a:rPr lang="en-IE" sz="2400" dirty="0"/>
              <a:t> increase opportunities through flexibility</a:t>
            </a:r>
          </a:p>
          <a:p>
            <a:r>
              <a:rPr lang="en-IE" sz="2400" dirty="0"/>
              <a:t>Learner Variability – most diversity is ‘hidden’</a:t>
            </a:r>
          </a:p>
          <a:p>
            <a:r>
              <a:rPr lang="en-IE" sz="2400" dirty="0"/>
              <a:t>Proactive rather than reactive</a:t>
            </a:r>
          </a:p>
          <a:p>
            <a:endParaRPr lang="en-IE" sz="2000" dirty="0"/>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1152CD4-E992-4593-831D-E8DBD77CCC33}"/>
              </a:ext>
            </a:extLst>
          </p:cNvPr>
          <p:cNvSpPr txBox="1"/>
          <p:nvPr/>
        </p:nvSpPr>
        <p:spPr>
          <a:xfrm>
            <a:off x="5261548" y="5876144"/>
            <a:ext cx="62815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808080"/>
                </a:solidFill>
                <a:effectLst/>
                <a:uLnTx/>
                <a:uFillTx/>
                <a:latin typeface="proxima-nova"/>
                <a:ea typeface="+mn-ea"/>
                <a:cs typeface="+mn-cs"/>
              </a:rPr>
              <a:t>Image from the </a:t>
            </a:r>
            <a:r>
              <a:rPr kumimoji="0" lang="en-IE" sz="1400" b="0" i="0" u="none" strike="noStrike" kern="1200" cap="none" spc="0" normalizeH="0" baseline="0" noProof="0" dirty="0">
                <a:ln>
                  <a:noFill/>
                </a:ln>
                <a:solidFill>
                  <a:prstClr val="black"/>
                </a:solidFill>
                <a:effectLst/>
                <a:uLnTx/>
                <a:uFillTx/>
                <a:latin typeface="proxima-nova"/>
                <a:ea typeface="+mn-ea"/>
                <a:cs typeface="+mn-cs"/>
              </a:rPr>
              <a:t>David Murphy, Plymouth University</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Image">
            <a:extLst>
              <a:ext uri="{FF2B5EF4-FFF2-40B4-BE49-F238E27FC236}">
                <a16:creationId xmlns:a16="http://schemas.microsoft.com/office/drawing/2014/main" id="{665B5748-014C-4F73-B74F-6C43BAF792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7028" y="1323975"/>
            <a:ext cx="64770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3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41C6F2-92E9-4D65-B6A4-2A5FA3ED000E}"/>
              </a:ext>
            </a:extLst>
          </p:cNvPr>
          <p:cNvSpPr>
            <a:spLocks noGrp="1"/>
          </p:cNvSpPr>
          <p:nvPr>
            <p:ph type="title"/>
          </p:nvPr>
        </p:nvSpPr>
        <p:spPr>
          <a:xfrm>
            <a:off x="863029" y="1012004"/>
            <a:ext cx="3416158" cy="4795408"/>
          </a:xfrm>
        </p:spPr>
        <p:txBody>
          <a:bodyPr>
            <a:normAutofit/>
          </a:bodyPr>
          <a:lstStyle/>
          <a:p>
            <a:r>
              <a:rPr lang="en-IE" dirty="0">
                <a:solidFill>
                  <a:srgbClr val="FFFFFF"/>
                </a:solidFill>
              </a:rPr>
              <a:t>Universal Design - Removing Barriers</a:t>
            </a:r>
          </a:p>
        </p:txBody>
      </p:sp>
      <p:graphicFrame>
        <p:nvGraphicFramePr>
          <p:cNvPr id="5" name="Content Placeholder 2">
            <a:extLst>
              <a:ext uri="{FF2B5EF4-FFF2-40B4-BE49-F238E27FC236}">
                <a16:creationId xmlns:a16="http://schemas.microsoft.com/office/drawing/2014/main" id="{1BF7D0E2-CBBF-4509-9D29-204B712D7E13}"/>
              </a:ext>
              <a:ext uri="{C183D7F6-B498-43B3-948B-1728B52AA6E4}">
                <adec:decorative xmlns:adec="http://schemas.microsoft.com/office/drawing/2017/decorative" val="1"/>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26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67E7-CBE5-4E67-BE36-4B03DA8D5285}"/>
              </a:ext>
            </a:extLst>
          </p:cNvPr>
          <p:cNvSpPr>
            <a:spLocks noGrp="1"/>
          </p:cNvSpPr>
          <p:nvPr>
            <p:ph type="title"/>
          </p:nvPr>
        </p:nvSpPr>
        <p:spPr>
          <a:xfrm>
            <a:off x="818213" y="909445"/>
            <a:ext cx="10515600" cy="1325563"/>
          </a:xfrm>
        </p:spPr>
        <p:txBody>
          <a:bodyPr/>
          <a:lstStyle/>
          <a:p>
            <a:pPr algn="ctr"/>
            <a:r>
              <a:rPr lang="en-IE" dirty="0"/>
              <a:t>What are the barriers?</a:t>
            </a:r>
          </a:p>
        </p:txBody>
      </p:sp>
      <p:pic>
        <p:nvPicPr>
          <p:cNvPr id="4" name="Graphic 3" descr="User outline">
            <a:extLst>
              <a:ext uri="{FF2B5EF4-FFF2-40B4-BE49-F238E27FC236}">
                <a16:creationId xmlns:a16="http://schemas.microsoft.com/office/drawing/2014/main" id="{BED63760-AEF7-46FA-AD20-E9211E67697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2430" y="3610443"/>
            <a:ext cx="914400" cy="914400"/>
          </a:xfrm>
          <a:prstGeom prst="rect">
            <a:avLst/>
          </a:prstGeom>
        </p:spPr>
      </p:pic>
      <p:pic>
        <p:nvPicPr>
          <p:cNvPr id="5" name="Content Placeholder 4" descr="Graduation cap with solid fill">
            <a:extLst>
              <a:ext uri="{FF2B5EF4-FFF2-40B4-BE49-F238E27FC236}">
                <a16:creationId xmlns:a16="http://schemas.microsoft.com/office/drawing/2014/main" id="{A82EC121-2290-4C99-A81E-527AE296D2D0}"/>
              </a:ext>
            </a:extLst>
          </p:cNvPr>
          <p:cNvPicPr>
            <a:picLocks noGrp="1" noChangeAspect="1"/>
          </p:cNvPicPr>
          <p:nvPr>
            <p:ph idx="1"/>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58056" y="3334686"/>
            <a:ext cx="551514" cy="551514"/>
          </a:xfrm>
          <a:prstGeom prst="rect">
            <a:avLst/>
          </a:prstGeom>
        </p:spPr>
      </p:pic>
      <p:pic>
        <p:nvPicPr>
          <p:cNvPr id="6" name="Graphic 5" descr="User outline">
            <a:extLst>
              <a:ext uri="{FF2B5EF4-FFF2-40B4-BE49-F238E27FC236}">
                <a16:creationId xmlns:a16="http://schemas.microsoft.com/office/drawing/2014/main" id="{A325C458-F209-4D11-A4A6-47CCF24E3FDC}"/>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76613" y="3610443"/>
            <a:ext cx="914400" cy="914400"/>
          </a:xfrm>
          <a:prstGeom prst="rect">
            <a:avLst/>
          </a:prstGeom>
        </p:spPr>
      </p:pic>
      <p:pic>
        <p:nvPicPr>
          <p:cNvPr id="8" name="Graphic 7" descr="Diploma roll outline">
            <a:extLst>
              <a:ext uri="{FF2B5EF4-FFF2-40B4-BE49-F238E27FC236}">
                <a16:creationId xmlns:a16="http://schemas.microsoft.com/office/drawing/2014/main" id="{7A6A9861-A82E-4475-9EBA-2265598D3BB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162363" y="4205521"/>
            <a:ext cx="638643" cy="638643"/>
          </a:xfrm>
          <a:prstGeom prst="rect">
            <a:avLst/>
          </a:prstGeom>
        </p:spPr>
      </p:pic>
      <p:cxnSp>
        <p:nvCxnSpPr>
          <p:cNvPr id="10" name="Straight Arrow Connector 9">
            <a:extLst>
              <a:ext uri="{FF2B5EF4-FFF2-40B4-BE49-F238E27FC236}">
                <a16:creationId xmlns:a16="http://schemas.microsoft.com/office/drawing/2014/main" id="{7FF1D44D-5322-4AB1-AC60-BE31CE86FC7C}"/>
              </a:ext>
              <a:ext uri="{C183D7F6-B498-43B3-948B-1728B52AA6E4}">
                <adec:decorative xmlns:adec="http://schemas.microsoft.com/office/drawing/2017/decorative" val="1"/>
              </a:ext>
            </a:extLst>
          </p:cNvPr>
          <p:cNvCxnSpPr/>
          <p:nvPr/>
        </p:nvCxnSpPr>
        <p:spPr>
          <a:xfrm>
            <a:off x="1663908" y="4205521"/>
            <a:ext cx="902407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12" name="Graphic 11" descr="Exit with solid fill">
            <a:extLst>
              <a:ext uri="{FF2B5EF4-FFF2-40B4-BE49-F238E27FC236}">
                <a16:creationId xmlns:a16="http://schemas.microsoft.com/office/drawing/2014/main" id="{99B2DDD0-0198-4F11-A6E0-2C7C1380336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91980" y="3250365"/>
            <a:ext cx="914400" cy="914400"/>
          </a:xfrm>
          <a:prstGeom prst="rect">
            <a:avLst/>
          </a:prstGeom>
        </p:spPr>
      </p:pic>
      <p:pic>
        <p:nvPicPr>
          <p:cNvPr id="14" name="Graphic 13" descr="Euro outline">
            <a:extLst>
              <a:ext uri="{FF2B5EF4-FFF2-40B4-BE49-F238E27FC236}">
                <a16:creationId xmlns:a16="http://schemas.microsoft.com/office/drawing/2014/main" id="{26F40E58-19DA-488A-AB41-D038A26F13C7}"/>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935978" y="3285890"/>
            <a:ext cx="914400" cy="914400"/>
          </a:xfrm>
          <a:prstGeom prst="rect">
            <a:avLst/>
          </a:prstGeom>
        </p:spPr>
      </p:pic>
      <p:pic>
        <p:nvPicPr>
          <p:cNvPr id="16" name="Graphic 15" descr="Books with solid fill">
            <a:extLst>
              <a:ext uri="{FF2B5EF4-FFF2-40B4-BE49-F238E27FC236}">
                <a16:creationId xmlns:a16="http://schemas.microsoft.com/office/drawing/2014/main" id="{BB2EDF57-2B20-4CF2-BD93-5D05CB85A083}"/>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850975" y="4308732"/>
            <a:ext cx="914400" cy="914400"/>
          </a:xfrm>
          <a:prstGeom prst="rect">
            <a:avLst/>
          </a:prstGeom>
        </p:spPr>
      </p:pic>
      <p:pic>
        <p:nvPicPr>
          <p:cNvPr id="20" name="Graphic 19" descr="Spinning Plates outline">
            <a:extLst>
              <a:ext uri="{FF2B5EF4-FFF2-40B4-BE49-F238E27FC236}">
                <a16:creationId xmlns:a16="http://schemas.microsoft.com/office/drawing/2014/main" id="{480B62E0-BC7B-4755-91E7-4EBDD0BC417E}"/>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040122" y="4386964"/>
            <a:ext cx="914400" cy="914400"/>
          </a:xfrm>
          <a:prstGeom prst="rect">
            <a:avLst/>
          </a:prstGeom>
        </p:spPr>
      </p:pic>
      <p:pic>
        <p:nvPicPr>
          <p:cNvPr id="22" name="Graphic 21" descr="Internet outline">
            <a:extLst>
              <a:ext uri="{FF2B5EF4-FFF2-40B4-BE49-F238E27FC236}">
                <a16:creationId xmlns:a16="http://schemas.microsoft.com/office/drawing/2014/main" id="{457D3565-4850-422C-AAD8-FF1F818BD4DF}"/>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55782" y="4291247"/>
            <a:ext cx="914400" cy="914400"/>
          </a:xfrm>
          <a:prstGeom prst="rect">
            <a:avLst/>
          </a:prstGeom>
        </p:spPr>
      </p:pic>
      <p:pic>
        <p:nvPicPr>
          <p:cNvPr id="24" name="Graphic 23" descr="Scribble with solid fill">
            <a:extLst>
              <a:ext uri="{FF2B5EF4-FFF2-40B4-BE49-F238E27FC236}">
                <a16:creationId xmlns:a16="http://schemas.microsoft.com/office/drawing/2014/main" id="{C54E0F79-4F6B-45B9-B9A6-5DA34AE189FF}"/>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865599" y="3276080"/>
            <a:ext cx="914400" cy="914400"/>
          </a:xfrm>
          <a:prstGeom prst="rect">
            <a:avLst/>
          </a:prstGeom>
        </p:spPr>
      </p:pic>
      <p:pic>
        <p:nvPicPr>
          <p:cNvPr id="28" name="Graphic 27" descr="Thought outline">
            <a:extLst>
              <a:ext uri="{FF2B5EF4-FFF2-40B4-BE49-F238E27FC236}">
                <a16:creationId xmlns:a16="http://schemas.microsoft.com/office/drawing/2014/main" id="{2D1E910B-3525-418E-8016-624FD7E62A62}"/>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345483" y="4386964"/>
            <a:ext cx="914400" cy="914400"/>
          </a:xfrm>
          <a:prstGeom prst="rect">
            <a:avLst/>
          </a:prstGeom>
        </p:spPr>
      </p:pic>
      <p:pic>
        <p:nvPicPr>
          <p:cNvPr id="30" name="Graphic 29" descr="Question Mark with solid fill">
            <a:extLst>
              <a:ext uri="{FF2B5EF4-FFF2-40B4-BE49-F238E27FC236}">
                <a16:creationId xmlns:a16="http://schemas.microsoft.com/office/drawing/2014/main" id="{4D2E3C40-3879-4B2C-952E-D133023DA0DA}"/>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654877" y="4491718"/>
            <a:ext cx="352446" cy="352446"/>
          </a:xfrm>
          <a:prstGeom prst="rect">
            <a:avLst/>
          </a:prstGeom>
        </p:spPr>
      </p:pic>
      <p:pic>
        <p:nvPicPr>
          <p:cNvPr id="32" name="Graphic 31" descr="Medical outline">
            <a:extLst>
              <a:ext uri="{FF2B5EF4-FFF2-40B4-BE49-F238E27FC236}">
                <a16:creationId xmlns:a16="http://schemas.microsoft.com/office/drawing/2014/main" id="{84072C94-F917-47BF-A410-FBB07E38B214}"/>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954522" y="3286345"/>
            <a:ext cx="914400" cy="914400"/>
          </a:xfrm>
          <a:prstGeom prst="rect">
            <a:avLst/>
          </a:prstGeom>
        </p:spPr>
      </p:pic>
      <p:pic>
        <p:nvPicPr>
          <p:cNvPr id="34" name="Graphic 33" descr="Hourglass 30% with solid fill">
            <a:extLst>
              <a:ext uri="{FF2B5EF4-FFF2-40B4-BE49-F238E27FC236}">
                <a16:creationId xmlns:a16="http://schemas.microsoft.com/office/drawing/2014/main" id="{F4E8095A-41AC-45B7-A202-2B606DFFE227}"/>
              </a:ext>
            </a:extLst>
          </p:cNvPr>
          <p:cNvPicPr>
            <a:picLocks noChangeAspect="1"/>
          </p:cNvPicPr>
          <p:nvPr/>
        </p:nvPicPr>
        <p:blipFill>
          <a:blip r:embed="rId27" cstate="print">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846517" y="4291976"/>
            <a:ext cx="737116" cy="737116"/>
          </a:xfrm>
          <a:prstGeom prst="rect">
            <a:avLst/>
          </a:prstGeom>
        </p:spPr>
      </p:pic>
      <p:pic>
        <p:nvPicPr>
          <p:cNvPr id="36" name="Graphic 35" descr="Remote learning math with solid fill">
            <a:extLst>
              <a:ext uri="{FF2B5EF4-FFF2-40B4-BE49-F238E27FC236}">
                <a16:creationId xmlns:a16="http://schemas.microsoft.com/office/drawing/2014/main" id="{C82517EC-6FD2-418A-8A89-7F12437D8BE6}"/>
              </a:ext>
            </a:extLst>
          </p:cNvPr>
          <p:cNvPicPr>
            <a:picLocks noChangeAspect="1"/>
          </p:cNvPicPr>
          <p:nvPr/>
        </p:nvPicPr>
        <p:blipFill>
          <a:blip r:embed="rId29" cstate="print">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4848091" y="3333700"/>
            <a:ext cx="914400" cy="914400"/>
          </a:xfrm>
          <a:prstGeom prst="rect">
            <a:avLst/>
          </a:prstGeom>
        </p:spPr>
      </p:pic>
    </p:spTree>
    <p:extLst>
      <p:ext uri="{BB962C8B-B14F-4D97-AF65-F5344CB8AC3E}">
        <p14:creationId xmlns:p14="http://schemas.microsoft.com/office/powerpoint/2010/main" val="196133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E01B-9FA1-43C2-B149-F74540298AFE}"/>
              </a:ext>
            </a:extLst>
          </p:cNvPr>
          <p:cNvSpPr>
            <a:spLocks noGrp="1"/>
          </p:cNvSpPr>
          <p:nvPr>
            <p:ph type="title"/>
          </p:nvPr>
        </p:nvSpPr>
        <p:spPr>
          <a:xfrm>
            <a:off x="839787" y="246548"/>
            <a:ext cx="11038534" cy="1060882"/>
          </a:xfrm>
        </p:spPr>
        <p:txBody>
          <a:bodyPr>
            <a:normAutofit/>
          </a:bodyPr>
          <a:lstStyle/>
          <a:p>
            <a:r>
              <a:rPr lang="en-IE" sz="4400" dirty="0"/>
              <a:t>Comparing Differentiation and UDL</a:t>
            </a:r>
          </a:p>
        </p:txBody>
      </p:sp>
      <p:sp>
        <p:nvSpPr>
          <p:cNvPr id="4" name="Text Placeholder 3">
            <a:extLst>
              <a:ext uri="{FF2B5EF4-FFF2-40B4-BE49-F238E27FC236}">
                <a16:creationId xmlns:a16="http://schemas.microsoft.com/office/drawing/2014/main" id="{590BD1AE-365F-4915-BFEA-58921256B742}"/>
              </a:ext>
            </a:extLst>
          </p:cNvPr>
          <p:cNvSpPr>
            <a:spLocks noGrp="1"/>
          </p:cNvSpPr>
          <p:nvPr>
            <p:ph type="body" sz="half" idx="2"/>
          </p:nvPr>
        </p:nvSpPr>
        <p:spPr>
          <a:xfrm>
            <a:off x="839787" y="1907522"/>
            <a:ext cx="5647074" cy="3008723"/>
          </a:xfrm>
        </p:spPr>
        <p:txBody>
          <a:bodyPr>
            <a:normAutofit fontScale="92500" lnSpcReduction="20000"/>
          </a:bodyPr>
          <a:lstStyle/>
          <a:p>
            <a:r>
              <a:rPr lang="en-IE" sz="4000" b="1" dirty="0">
                <a:solidFill>
                  <a:srgbClr val="009BD2"/>
                </a:solidFill>
              </a:rPr>
              <a:t>Differentiation and Add-on Supports:</a:t>
            </a:r>
          </a:p>
          <a:p>
            <a:r>
              <a:rPr lang="en-IE" sz="2800" b="1" dirty="0">
                <a:solidFill>
                  <a:schemeClr val="tx1">
                    <a:lumMod val="65000"/>
                    <a:lumOff val="35000"/>
                  </a:schemeClr>
                </a:solidFill>
              </a:rPr>
              <a:t>Reactive – Putting up ladders</a:t>
            </a:r>
          </a:p>
          <a:p>
            <a:endParaRPr lang="en-IE" sz="4000" b="1" dirty="0">
              <a:solidFill>
                <a:srgbClr val="009BD2"/>
              </a:solidFill>
            </a:endParaRPr>
          </a:p>
          <a:p>
            <a:r>
              <a:rPr lang="en-IE" sz="4000" b="1" dirty="0">
                <a:solidFill>
                  <a:srgbClr val="009BD2"/>
                </a:solidFill>
              </a:rPr>
              <a:t>UDL: </a:t>
            </a:r>
          </a:p>
          <a:p>
            <a:r>
              <a:rPr lang="en-IE" sz="2800" b="1" dirty="0">
                <a:solidFill>
                  <a:schemeClr val="tx1">
                    <a:lumMod val="65000"/>
                    <a:lumOff val="35000"/>
                  </a:schemeClr>
                </a:solidFill>
              </a:rPr>
              <a:t>Proactive – Smashing down walls</a:t>
            </a:r>
          </a:p>
        </p:txBody>
      </p:sp>
      <p:pic>
        <p:nvPicPr>
          <p:cNvPr id="5" name="Picture 4" descr="Man holding a ladder in his arms stares at a very tall wall but there is a way past where the wall has been knocked down.">
            <a:extLst>
              <a:ext uri="{FF2B5EF4-FFF2-40B4-BE49-F238E27FC236}">
                <a16:creationId xmlns:a16="http://schemas.microsoft.com/office/drawing/2014/main" id="{11E3001A-19B2-46DD-BE22-AE5343520E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19522" y="1597981"/>
            <a:ext cx="4054933" cy="3961466"/>
          </a:xfrm>
          <a:prstGeom prst="rect">
            <a:avLst/>
          </a:prstGeom>
        </p:spPr>
      </p:pic>
    </p:spTree>
    <p:custDataLst>
      <p:tags r:id="rId1"/>
    </p:custDataLst>
    <p:extLst>
      <p:ext uri="{BB962C8B-B14F-4D97-AF65-F5344CB8AC3E}">
        <p14:creationId xmlns:p14="http://schemas.microsoft.com/office/powerpoint/2010/main" val="34879930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dvance HE 2020 Padden, Lisa">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8735</TotalTime>
  <Words>1377</Words>
  <Application>Microsoft Macintosh PowerPoint</Application>
  <PresentationFormat>Widescreen</PresentationFormat>
  <Paragraphs>193</Paragraphs>
  <Slides>31</Slides>
  <Notes>9</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31</vt:i4>
      </vt:variant>
    </vt:vector>
  </HeadingPairs>
  <TitlesOfParts>
    <vt:vector size="45" baseType="lpstr">
      <vt:lpstr>Arial</vt:lpstr>
      <vt:lpstr>Calibri</vt:lpstr>
      <vt:lpstr>Calibri Light</vt:lpstr>
      <vt:lpstr>proxima-nova</vt:lpstr>
      <vt:lpstr>Tw Cen MT</vt:lpstr>
      <vt:lpstr>Custom Design</vt:lpstr>
      <vt:lpstr>Office Theme</vt:lpstr>
      <vt:lpstr>Advance HE 2020 Padden, Lisa</vt:lpstr>
      <vt:lpstr>1_Office Theme</vt:lpstr>
      <vt:lpstr>biz</vt:lpstr>
      <vt:lpstr>Simple Light</vt:lpstr>
      <vt:lpstr>3_Office Theme</vt:lpstr>
      <vt:lpstr>4_Office Theme</vt:lpstr>
      <vt:lpstr>2_Office Theme</vt:lpstr>
      <vt:lpstr>Universal Design For Learning (UDL)</vt:lpstr>
      <vt:lpstr>My Work – University for All</vt:lpstr>
      <vt:lpstr>What is Universal Design?</vt:lpstr>
      <vt:lpstr>Universal Design (UD) in Action</vt:lpstr>
      <vt:lpstr>Why Universal Design for learning?</vt:lpstr>
      <vt:lpstr>Why UDL?</vt:lpstr>
      <vt:lpstr>Universal Design - Removing Barriers</vt:lpstr>
      <vt:lpstr>What are the barriers?</vt:lpstr>
      <vt:lpstr>Comparing Differentiation and UDL</vt:lpstr>
      <vt:lpstr>Multiple layers of inclusion in The UDL Pyramid</vt:lpstr>
      <vt:lpstr>Universal Design for Learning</vt:lpstr>
      <vt:lpstr>Why UDL?</vt:lpstr>
      <vt:lpstr>CAST.org</vt:lpstr>
      <vt:lpstr>+1 Approach to UDL</vt:lpstr>
      <vt:lpstr>Provide options for Engagement</vt:lpstr>
      <vt:lpstr>Engagement: student  voice</vt:lpstr>
      <vt:lpstr>Provide options for Representation</vt:lpstr>
      <vt:lpstr>AHEAD AT Hive</vt:lpstr>
      <vt:lpstr>Accessible Content Checklist</vt:lpstr>
      <vt:lpstr>Microsoft Accessibility Checker</vt:lpstr>
      <vt:lpstr>Accessibility </vt:lpstr>
      <vt:lpstr>Creating Accessible PDF documents</vt:lpstr>
      <vt:lpstr>Plain English - readability</vt:lpstr>
      <vt:lpstr>Provide options for Action &amp; Expression</vt:lpstr>
      <vt:lpstr>Inclusive Assessment and Feedback</vt:lpstr>
      <vt:lpstr>UDL Badge</vt:lpstr>
      <vt:lpstr>UDL BADGE 2021 OUTCOMES</vt:lpstr>
      <vt:lpstr>UDL BADGE 2021 IMPACT</vt:lpstr>
      <vt:lpstr>www.ucd.ie/universityforall </vt:lpstr>
      <vt:lpstr>UDL for FET Resource Hub</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Badge on Universal Design in Teaching &amp; Learning (Higher Education)</dc:title>
  <dc:creator>Lisa Padden</dc:creator>
  <cp:lastModifiedBy>Sean Egan</cp:lastModifiedBy>
  <cp:revision>41</cp:revision>
  <dcterms:created xsi:type="dcterms:W3CDTF">2020-11-18T10:42:00Z</dcterms:created>
  <dcterms:modified xsi:type="dcterms:W3CDTF">2022-11-01T15:09:29Z</dcterms:modified>
</cp:coreProperties>
</file>