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9A00D2-A8E8-C284-F087-9460D53BEDCD}" v="13" dt="2021-06-24T12:55:46.430"/>
    <p1510:client id="{708FC531-1BD3-9268-E779-6E565B622502}" v="1" dt="2021-06-24T12:50:36.327"/>
    <p1510:client id="{EEA99AF0-7ED7-3C62-3430-3C37A442EA2C}" v="2" dt="2021-06-24T10:24:40.1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9A4DB-CF66-4FAA-AEC6-3CB88D5975F6}" type="datetimeFigureOut">
              <a:rPr lang="en-US"/>
              <a:t>5/17/2022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B319E-752A-4C68-8F9B-EB430A9F0E4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09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Before we move to the overview, there are some phrases you will hear throughout...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C36B8D-BF0B-443C-89F4-9DF95FB4DF99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49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8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5AC288-CBAE-4CC8-AC94-5A18369CE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  <a:cs typeface="Calibri Light"/>
              </a:rPr>
              <a:t>Important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3A786-8DAC-4F72-811B-E2424594F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8988" y="424421"/>
            <a:ext cx="6570992" cy="6134818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en-US" sz="2100" b="1" dirty="0">
                <a:solidFill>
                  <a:srgbClr val="73A533"/>
                </a:solidFill>
                <a:cs typeface="Calibri" panose="020F0502020204030204"/>
              </a:rPr>
              <a:t>GRADUATE ATTRIBUTES</a:t>
            </a:r>
          </a:p>
          <a:p>
            <a:pPr lvl="1"/>
            <a:r>
              <a:rPr lang="en-US" sz="1900" dirty="0">
                <a:solidFill>
                  <a:srgbClr val="344B50"/>
                </a:solidFill>
                <a:cs typeface="Calibri"/>
              </a:rPr>
              <a:t>the</a:t>
            </a:r>
            <a:r>
              <a:rPr lang="en-US" sz="1900" dirty="0">
                <a:solidFill>
                  <a:srgbClr val="344B50"/>
                </a:solidFill>
                <a:ea typeface="+mn-lt"/>
                <a:cs typeface="+mn-lt"/>
              </a:rPr>
              <a:t> core abilities and values a higher education institute community agrees all its graduates should develop </a:t>
            </a:r>
          </a:p>
          <a:p>
            <a:pPr lvl="1"/>
            <a:r>
              <a:rPr lang="en-US" sz="1900" dirty="0">
                <a:solidFill>
                  <a:srgbClr val="344B50"/>
                </a:solidFill>
                <a:ea typeface="+mn-lt"/>
                <a:cs typeface="+mn-lt"/>
              </a:rPr>
              <a:t>abilities employers deem necessary for today’s knowledge workers </a:t>
            </a:r>
            <a:endParaRPr lang="en-US" sz="1900" dirty="0">
              <a:solidFill>
                <a:srgbClr val="344B50"/>
              </a:solidFill>
              <a:cs typeface="Calibri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3A533"/>
                </a:solidFill>
                <a:ea typeface="+mn-lt"/>
                <a:cs typeface="+mn-lt"/>
              </a:rPr>
              <a:t>MINDSETS</a:t>
            </a:r>
            <a:endParaRPr lang="en-US" sz="2000" dirty="0">
              <a:ea typeface="+mn-lt"/>
              <a:cs typeface="+mn-lt"/>
            </a:endParaRPr>
          </a:p>
          <a:p>
            <a:pPr lvl="1"/>
            <a:r>
              <a:rPr lang="en-US" sz="1900" dirty="0">
                <a:solidFill>
                  <a:srgbClr val="344B50"/>
                </a:solidFill>
                <a:ea typeface="+mn-lt"/>
                <a:cs typeface="+mn-lt"/>
              </a:rPr>
              <a:t>An established set of attitudes influencing graduate </a:t>
            </a:r>
            <a:r>
              <a:rPr lang="en-US" sz="1900" dirty="0" err="1">
                <a:solidFill>
                  <a:srgbClr val="344B50"/>
                </a:solidFill>
                <a:ea typeface="+mn-lt"/>
                <a:cs typeface="+mn-lt"/>
              </a:rPr>
              <a:t>behaviours</a:t>
            </a:r>
            <a:r>
              <a:rPr lang="en-US" sz="1900" dirty="0">
                <a:solidFill>
                  <a:srgbClr val="344B50"/>
                </a:solidFill>
                <a:ea typeface="+mn-lt"/>
                <a:cs typeface="+mn-lt"/>
              </a:rPr>
              <a:t> shaped by individual values</a:t>
            </a:r>
            <a:endParaRPr lang="en-US" sz="1900" dirty="0">
              <a:solidFill>
                <a:srgbClr val="344B50"/>
              </a:solidFill>
            </a:endParaRPr>
          </a:p>
          <a:p>
            <a:pPr marL="0" indent="0">
              <a:buNone/>
            </a:pPr>
            <a:r>
              <a:rPr lang="en-US" sz="2100" b="1" dirty="0">
                <a:solidFill>
                  <a:srgbClr val="73A533"/>
                </a:solidFill>
                <a:ea typeface="+mn-lt"/>
                <a:cs typeface="+mn-lt"/>
              </a:rPr>
              <a:t>EMPLOYABILITY</a:t>
            </a:r>
          </a:p>
          <a:p>
            <a:pPr lvl="1"/>
            <a:r>
              <a:rPr lang="en-US" sz="1900" dirty="0">
                <a:solidFill>
                  <a:srgbClr val="344B50"/>
                </a:solidFill>
                <a:ea typeface="+mn-lt"/>
                <a:cs typeface="+mn-lt"/>
              </a:rPr>
              <a:t>the set of achievements, skills, understandings, and personal attributes graduates possess upon completion of a higher education qualification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3A533"/>
                </a:solidFill>
                <a:ea typeface="+mn-lt"/>
                <a:cs typeface="+mn-lt"/>
              </a:rPr>
              <a:t>FRAMEWORK</a:t>
            </a:r>
            <a:endParaRPr lang="en-US" dirty="0">
              <a:solidFill>
                <a:srgbClr val="000000"/>
              </a:solidFill>
              <a:ea typeface="+mn-lt"/>
              <a:cs typeface="+mn-lt"/>
            </a:endParaRPr>
          </a:p>
          <a:p>
            <a:pPr marL="800100" lvl="1" indent="-342900"/>
            <a:r>
              <a:rPr lang="en-US" sz="1900" dirty="0">
                <a:solidFill>
                  <a:srgbClr val="344B50"/>
                </a:solidFill>
                <a:ea typeface="+mn-lt"/>
                <a:cs typeface="+mn-lt"/>
              </a:rPr>
              <a:t>a</a:t>
            </a:r>
            <a:r>
              <a:rPr lang="en-US" sz="1900" b="1" dirty="0">
                <a:solidFill>
                  <a:srgbClr val="73A533"/>
                </a:solidFill>
                <a:ea typeface="+mn-lt"/>
                <a:cs typeface="+mn-lt"/>
              </a:rPr>
              <a:t> </a:t>
            </a:r>
            <a:r>
              <a:rPr lang="en-US" sz="1900" dirty="0">
                <a:solidFill>
                  <a:srgbClr val="344B50"/>
                </a:solidFill>
                <a:ea typeface="+mn-lt"/>
                <a:cs typeface="+mn-lt"/>
              </a:rPr>
              <a:t>conceptual structure we use to </a:t>
            </a:r>
            <a:r>
              <a:rPr lang="en-US" sz="1900" dirty="0" err="1">
                <a:solidFill>
                  <a:srgbClr val="344B50"/>
                </a:solidFill>
                <a:ea typeface="+mn-lt"/>
                <a:cs typeface="+mn-lt"/>
              </a:rPr>
              <a:t>organise</a:t>
            </a:r>
            <a:r>
              <a:rPr lang="en-US" sz="1900" dirty="0">
                <a:solidFill>
                  <a:srgbClr val="344B50"/>
                </a:solidFill>
                <a:ea typeface="+mn-lt"/>
                <a:cs typeface="+mn-lt"/>
              </a:rPr>
              <a:t> ideas, facts, or theory</a:t>
            </a:r>
            <a:endParaRPr lang="en-US" sz="19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3A533"/>
                </a:solidFill>
                <a:ea typeface="+mn-lt"/>
                <a:cs typeface="+mn-lt"/>
              </a:rPr>
              <a:t>HUMAN CAPITAL </a:t>
            </a:r>
            <a:r>
              <a:rPr lang="en-US" sz="2000" dirty="0">
                <a:solidFill>
                  <a:srgbClr val="344B50"/>
                </a:solidFill>
                <a:ea typeface="+mn-lt"/>
                <a:cs typeface="+mn-lt"/>
              </a:rPr>
              <a:t> </a:t>
            </a:r>
            <a:r>
              <a:rPr lang="en-US" sz="2000" b="1" dirty="0">
                <a:solidFill>
                  <a:srgbClr val="344B50"/>
                </a:solidFill>
                <a:ea typeface="+mn-lt"/>
                <a:cs typeface="+mn-lt"/>
              </a:rPr>
              <a:t>'What We Bring'</a:t>
            </a:r>
            <a:endParaRPr lang="en-US" sz="2000" dirty="0">
              <a:solidFill>
                <a:srgbClr val="344B50"/>
              </a:solidFill>
              <a:cs typeface="Calibri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3A533"/>
                </a:solidFill>
                <a:ea typeface="+mn-lt"/>
                <a:cs typeface="+mn-lt"/>
              </a:rPr>
              <a:t>SOCIAL CAPITAL </a:t>
            </a:r>
            <a:r>
              <a:rPr lang="en-US" sz="2000" dirty="0">
                <a:solidFill>
                  <a:srgbClr val="344B50"/>
                </a:solidFill>
                <a:ea typeface="+mn-lt"/>
                <a:cs typeface="+mn-lt"/>
              </a:rPr>
              <a:t> </a:t>
            </a:r>
            <a:r>
              <a:rPr lang="en-US" sz="2000" b="1" dirty="0">
                <a:solidFill>
                  <a:srgbClr val="344B50"/>
                </a:solidFill>
                <a:ea typeface="+mn-lt"/>
                <a:cs typeface="+mn-lt"/>
              </a:rPr>
              <a:t>'Who We Know'</a:t>
            </a:r>
          </a:p>
          <a:p>
            <a:pPr marL="0" indent="0">
              <a:buNone/>
            </a:pPr>
            <a:r>
              <a:rPr lang="en-US" sz="2000" b="1">
                <a:solidFill>
                  <a:srgbClr val="73A533"/>
                </a:solidFill>
                <a:ea typeface="+mn-lt"/>
                <a:cs typeface="+mn-lt"/>
              </a:rPr>
              <a:t>CAREER MINDSET  </a:t>
            </a:r>
            <a:r>
              <a:rPr lang="en-US" sz="2000" b="1">
                <a:solidFill>
                  <a:srgbClr val="344B50"/>
                </a:solidFill>
                <a:ea typeface="+mn-lt"/>
                <a:cs typeface="+mn-lt"/>
              </a:rPr>
              <a:t>'How We Do'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3A533"/>
                </a:solidFill>
                <a:ea typeface="+mn-lt"/>
                <a:cs typeface="+mn-lt"/>
              </a:rPr>
              <a:t>ATTRIBUTES</a:t>
            </a:r>
            <a:r>
              <a:rPr lang="en-US" sz="2000" dirty="0">
                <a:solidFill>
                  <a:srgbClr val="73A533"/>
                </a:solidFill>
                <a:ea typeface="+mn-lt"/>
                <a:cs typeface="+mn-lt"/>
              </a:rPr>
              <a:t> </a:t>
            </a:r>
            <a:r>
              <a:rPr lang="en-US" sz="2000" dirty="0">
                <a:solidFill>
                  <a:srgbClr val="344B50"/>
                </a:solidFill>
                <a:ea typeface="+mn-lt"/>
                <a:cs typeface="+mn-lt"/>
              </a:rPr>
              <a:t>(including graduate attributes) – </a:t>
            </a:r>
            <a:r>
              <a:rPr lang="en-US" sz="2000" b="1" dirty="0">
                <a:solidFill>
                  <a:srgbClr val="344B50"/>
                </a:solidFill>
                <a:ea typeface="+mn-lt"/>
                <a:cs typeface="+mn-lt"/>
              </a:rPr>
              <a:t>'Who We Are'</a:t>
            </a:r>
          </a:p>
        </p:txBody>
      </p:sp>
      <p:pic>
        <p:nvPicPr>
          <p:cNvPr id="5" name="Picture 35" descr="A picture containing text, grass, clipart, vector graphics&#10;&#10;Description automatically generated">
            <a:extLst>
              <a:ext uri="{FF2B5EF4-FFF2-40B4-BE49-F238E27FC236}">
                <a16:creationId xmlns:a16="http://schemas.microsoft.com/office/drawing/2014/main" id="{7202BDE2-282E-4FD8-8E1B-6E93B14ABB7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" b="3"/>
          <a:stretch/>
        </p:blipFill>
        <p:spPr>
          <a:xfrm>
            <a:off x="4233372" y="150901"/>
            <a:ext cx="875852" cy="875852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92529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Important Definitions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</cp:revision>
  <dcterms:created xsi:type="dcterms:W3CDTF">2021-06-24T10:24:18Z</dcterms:created>
  <dcterms:modified xsi:type="dcterms:W3CDTF">2022-05-17T08:55:40Z</dcterms:modified>
</cp:coreProperties>
</file>